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4" r:id="rId2"/>
    <p:sldId id="259" r:id="rId3"/>
    <p:sldId id="260" r:id="rId4"/>
    <p:sldId id="353" r:id="rId5"/>
    <p:sldId id="287" r:id="rId6"/>
    <p:sldId id="288" r:id="rId7"/>
    <p:sldId id="285" r:id="rId8"/>
    <p:sldId id="354" r:id="rId9"/>
    <p:sldId id="299" r:id="rId10"/>
    <p:sldId id="330" r:id="rId11"/>
    <p:sldId id="339" r:id="rId12"/>
    <p:sldId id="340" r:id="rId13"/>
    <p:sldId id="341" r:id="rId14"/>
    <p:sldId id="343" r:id="rId15"/>
    <p:sldId id="344" r:id="rId16"/>
    <p:sldId id="345" r:id="rId17"/>
    <p:sldId id="346" r:id="rId18"/>
    <p:sldId id="347" r:id="rId19"/>
    <p:sldId id="348" r:id="rId20"/>
    <p:sldId id="349" r:id="rId21"/>
    <p:sldId id="313" r:id="rId22"/>
    <p:sldId id="314" r:id="rId23"/>
    <p:sldId id="333" r:id="rId24"/>
    <p:sldId id="332" r:id="rId25"/>
    <p:sldId id="323" r:id="rId26"/>
    <p:sldId id="364" r:id="rId27"/>
    <p:sldId id="311" r:id="rId28"/>
    <p:sldId id="316" r:id="rId29"/>
    <p:sldId id="357" r:id="rId30"/>
    <p:sldId id="350" r:id="rId31"/>
  </p:sldIdLst>
  <p:sldSz cx="11266488" cy="6337300"/>
  <p:notesSz cx="9866313" cy="673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9BF952-34EE-4B8C-A739-42E9A8F22121}">
          <p14:sldIdLst>
            <p14:sldId id="304"/>
            <p14:sldId id="259"/>
            <p14:sldId id="260"/>
            <p14:sldId id="353"/>
            <p14:sldId id="287"/>
            <p14:sldId id="288"/>
            <p14:sldId id="285"/>
            <p14:sldId id="354"/>
          </p14:sldIdLst>
        </p14:section>
        <p14:section name="Раздел без заголовка" id="{C4911CD6-5B4E-4CD0-AA45-8BC40C41E773}">
          <p14:sldIdLst>
            <p14:sldId id="299"/>
            <p14:sldId id="330"/>
            <p14:sldId id="339"/>
            <p14:sldId id="340"/>
            <p14:sldId id="341"/>
            <p14:sldId id="343"/>
            <p14:sldId id="344"/>
            <p14:sldId id="345"/>
            <p14:sldId id="346"/>
            <p14:sldId id="347"/>
            <p14:sldId id="348"/>
            <p14:sldId id="349"/>
            <p14:sldId id="313"/>
            <p14:sldId id="314"/>
            <p14:sldId id="333"/>
            <p14:sldId id="332"/>
            <p14:sldId id="323"/>
            <p14:sldId id="364"/>
            <p14:sldId id="311"/>
            <p14:sldId id="316"/>
            <p14:sldId id="357"/>
          </p14:sldIdLst>
        </p14:section>
        <p14:section name="Раздел без заголовка" id="{8A821DF8-2C03-4606-A1A9-3CBC4FEF5673}">
          <p14:sldIdLst>
            <p14:sldId id="35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74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733"/>
    <a:srgbClr val="3FAB3C"/>
    <a:srgbClr val="20B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1614" y="774"/>
      </p:cViewPr>
      <p:guideLst>
        <p:guide orient="horz" pos="2880"/>
        <p:guide pos="274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939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200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6996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86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6436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6751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5779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5537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3576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7354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87340" y="3199150"/>
            <a:ext cx="7891634" cy="3032106"/>
          </a:xfrm>
          <a:prstGeom prst="rect">
            <a:avLst/>
          </a:prstGeom>
        </p:spPr>
        <p:txBody>
          <a:bodyPr lIns="99962" tIns="49981" rIns="99962" bIns="49981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8696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87340" y="3199150"/>
            <a:ext cx="7891634" cy="3032106"/>
          </a:xfrm>
          <a:prstGeom prst="rect">
            <a:avLst/>
          </a:prstGeom>
        </p:spPr>
        <p:txBody>
          <a:bodyPr lIns="99962" tIns="49981" rIns="99962" bIns="49981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5249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7632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039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87340" y="3199150"/>
            <a:ext cx="7891634" cy="3032106"/>
          </a:xfrm>
          <a:prstGeom prst="rect">
            <a:avLst/>
          </a:prstGeom>
        </p:spPr>
        <p:txBody>
          <a:bodyPr lIns="99962" tIns="49981" rIns="99962" bIns="49981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8691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87340" y="3199150"/>
            <a:ext cx="7891634" cy="3032106"/>
          </a:xfrm>
          <a:prstGeom prst="rect">
            <a:avLst/>
          </a:prstGeom>
        </p:spPr>
        <p:txBody>
          <a:bodyPr lIns="99962" tIns="49981" rIns="99962" bIns="49981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75681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2380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411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8965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4312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2171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698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6584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>
          <a:xfrm>
            <a:off x="987340" y="3199150"/>
            <a:ext cx="7891634" cy="3032106"/>
          </a:xfrm>
          <a:prstGeom prst="rect">
            <a:avLst/>
          </a:prstGeom>
        </p:spPr>
        <p:txBody>
          <a:bodyPr lIns="99962" tIns="49981" rIns="99962" bIns="49981"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8014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99962" tIns="49981" rIns="99962" bIns="49981">
            <a:normAutofit fontScale="25000" lnSpcReduction="20000"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4142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45592" y="1964563"/>
            <a:ext cx="9583384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91185" y="3548889"/>
            <a:ext cx="789219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1271709" cy="63360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k object 17"/>
          <p:cNvSpPr/>
          <p:nvPr/>
        </p:nvSpPr>
        <p:spPr>
          <a:xfrm>
            <a:off x="8083" y="6350"/>
            <a:ext cx="11264063" cy="6323330"/>
          </a:xfrm>
          <a:custGeom>
            <a:avLst/>
            <a:gdLst/>
            <a:ahLst/>
            <a:cxnLst/>
            <a:rect l="l" t="t" r="r" b="b"/>
            <a:pathLst>
              <a:path w="8849995" h="6323330">
                <a:moveTo>
                  <a:pt x="0" y="6323304"/>
                </a:moveTo>
                <a:lnTo>
                  <a:pt x="8849652" y="6323304"/>
                </a:lnTo>
                <a:lnTo>
                  <a:pt x="8849652" y="0"/>
                </a:lnTo>
                <a:lnTo>
                  <a:pt x="0" y="0"/>
                </a:lnTo>
                <a:lnTo>
                  <a:pt x="0" y="6323304"/>
                </a:lnTo>
                <a:close/>
              </a:path>
            </a:pathLst>
          </a:custGeom>
          <a:solidFill>
            <a:srgbClr val="38B54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8" name="bk object 18"/>
          <p:cNvSpPr/>
          <p:nvPr/>
        </p:nvSpPr>
        <p:spPr>
          <a:xfrm>
            <a:off x="4035782" y="2011244"/>
            <a:ext cx="7235930" cy="2507615"/>
          </a:xfrm>
          <a:custGeom>
            <a:avLst/>
            <a:gdLst/>
            <a:ahLst/>
            <a:cxnLst/>
            <a:rect l="l" t="t" r="r" b="b"/>
            <a:pathLst>
              <a:path w="5685155" h="2507615">
                <a:moveTo>
                  <a:pt x="0" y="0"/>
                </a:moveTo>
                <a:lnTo>
                  <a:pt x="225402" y="367853"/>
                </a:lnTo>
                <a:lnTo>
                  <a:pt x="431744" y="698875"/>
                </a:lnTo>
                <a:lnTo>
                  <a:pt x="623609" y="994923"/>
                </a:lnTo>
                <a:lnTo>
                  <a:pt x="805581" y="1257855"/>
                </a:lnTo>
                <a:lnTo>
                  <a:pt x="982246" y="1489528"/>
                </a:lnTo>
                <a:lnTo>
                  <a:pt x="1158189" y="1691800"/>
                </a:lnTo>
                <a:lnTo>
                  <a:pt x="1337993" y="1866527"/>
                </a:lnTo>
                <a:lnTo>
                  <a:pt x="1526244" y="2015568"/>
                </a:lnTo>
                <a:lnTo>
                  <a:pt x="1727527" y="2140779"/>
                </a:lnTo>
                <a:lnTo>
                  <a:pt x="1946425" y="2244020"/>
                </a:lnTo>
                <a:lnTo>
                  <a:pt x="2187525" y="2327146"/>
                </a:lnTo>
                <a:lnTo>
                  <a:pt x="2455409" y="2392015"/>
                </a:lnTo>
                <a:lnTo>
                  <a:pt x="2754664" y="2440485"/>
                </a:lnTo>
                <a:lnTo>
                  <a:pt x="3089874" y="2474414"/>
                </a:lnTo>
                <a:lnTo>
                  <a:pt x="3465624" y="2495658"/>
                </a:lnTo>
                <a:lnTo>
                  <a:pt x="3886497" y="2506075"/>
                </a:lnTo>
                <a:lnTo>
                  <a:pt x="4357080" y="2507523"/>
                </a:lnTo>
                <a:lnTo>
                  <a:pt x="4881956" y="2501860"/>
                </a:lnTo>
                <a:lnTo>
                  <a:pt x="5465711" y="2490942"/>
                </a:lnTo>
                <a:lnTo>
                  <a:pt x="5685139" y="2486088"/>
                </a:lnTo>
              </a:path>
            </a:pathLst>
          </a:custGeom>
          <a:ln w="38100">
            <a:solidFill>
              <a:srgbClr val="FFF2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9" name="bk object 19"/>
          <p:cNvSpPr/>
          <p:nvPr/>
        </p:nvSpPr>
        <p:spPr>
          <a:xfrm>
            <a:off x="3911494" y="1919897"/>
            <a:ext cx="329750" cy="248920"/>
          </a:xfrm>
          <a:custGeom>
            <a:avLst/>
            <a:gdLst/>
            <a:ahLst/>
            <a:cxnLst/>
            <a:rect l="l" t="t" r="r" b="b"/>
            <a:pathLst>
              <a:path w="259079" h="248919">
                <a:moveTo>
                  <a:pt x="133025" y="0"/>
                </a:moveTo>
                <a:lnTo>
                  <a:pt x="88499" y="6889"/>
                </a:lnTo>
                <a:lnTo>
                  <a:pt x="50720" y="26053"/>
                </a:lnTo>
                <a:lnTo>
                  <a:pt x="21929" y="55147"/>
                </a:lnTo>
                <a:lnTo>
                  <a:pt x="4365" y="91828"/>
                </a:lnTo>
                <a:lnTo>
                  <a:pt x="0" y="119338"/>
                </a:lnTo>
                <a:lnTo>
                  <a:pt x="803" y="134380"/>
                </a:lnTo>
                <a:lnTo>
                  <a:pt x="12390" y="175645"/>
                </a:lnTo>
                <a:lnTo>
                  <a:pt x="35865" y="209529"/>
                </a:lnTo>
                <a:lnTo>
                  <a:pt x="68819" y="233988"/>
                </a:lnTo>
                <a:lnTo>
                  <a:pt x="108841" y="246979"/>
                </a:lnTo>
                <a:lnTo>
                  <a:pt x="129402" y="248542"/>
                </a:lnTo>
                <a:lnTo>
                  <a:pt x="144365" y="247721"/>
                </a:lnTo>
                <a:lnTo>
                  <a:pt x="185867" y="236136"/>
                </a:lnTo>
                <a:lnTo>
                  <a:pt x="220308" y="212772"/>
                </a:lnTo>
                <a:lnTo>
                  <a:pt x="245138" y="180075"/>
                </a:lnTo>
                <a:lnTo>
                  <a:pt x="257808" y="140493"/>
                </a:lnTo>
                <a:lnTo>
                  <a:pt x="258889" y="126193"/>
                </a:lnTo>
                <a:lnTo>
                  <a:pt x="258049" y="111558"/>
                </a:lnTo>
                <a:lnTo>
                  <a:pt x="246161" y="71150"/>
                </a:lnTo>
                <a:lnTo>
                  <a:pt x="222157" y="37764"/>
                </a:lnTo>
                <a:lnTo>
                  <a:pt x="188527" y="13684"/>
                </a:lnTo>
                <a:lnTo>
                  <a:pt x="147766" y="1193"/>
                </a:lnTo>
                <a:lnTo>
                  <a:pt x="133025" y="0"/>
                </a:lnTo>
                <a:close/>
              </a:path>
            </a:pathLst>
          </a:custGeom>
          <a:solidFill>
            <a:srgbClr val="38B54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0" name="bk object 20"/>
          <p:cNvSpPr/>
          <p:nvPr/>
        </p:nvSpPr>
        <p:spPr>
          <a:xfrm>
            <a:off x="3911494" y="1919897"/>
            <a:ext cx="329750" cy="248920"/>
          </a:xfrm>
          <a:custGeom>
            <a:avLst/>
            <a:gdLst/>
            <a:ahLst/>
            <a:cxnLst/>
            <a:rect l="l" t="t" r="r" b="b"/>
            <a:pathLst>
              <a:path w="259079" h="248919">
                <a:moveTo>
                  <a:pt x="129402" y="248542"/>
                </a:moveTo>
                <a:lnTo>
                  <a:pt x="172692" y="241428"/>
                </a:lnTo>
                <a:lnTo>
                  <a:pt x="209769" y="221718"/>
                </a:lnTo>
                <a:lnTo>
                  <a:pt x="238086" y="191860"/>
                </a:lnTo>
                <a:lnTo>
                  <a:pt x="255093" y="154301"/>
                </a:lnTo>
                <a:lnTo>
                  <a:pt x="258889" y="126193"/>
                </a:lnTo>
                <a:lnTo>
                  <a:pt x="258049" y="111558"/>
                </a:lnTo>
                <a:lnTo>
                  <a:pt x="246161" y="71150"/>
                </a:lnTo>
                <a:lnTo>
                  <a:pt x="222157" y="37764"/>
                </a:lnTo>
                <a:lnTo>
                  <a:pt x="188527" y="13684"/>
                </a:lnTo>
                <a:lnTo>
                  <a:pt x="147766" y="1193"/>
                </a:lnTo>
                <a:lnTo>
                  <a:pt x="133025" y="0"/>
                </a:lnTo>
                <a:lnTo>
                  <a:pt x="117571" y="787"/>
                </a:lnTo>
                <a:lnTo>
                  <a:pt x="75046" y="12028"/>
                </a:lnTo>
                <a:lnTo>
                  <a:pt x="40014" y="34763"/>
                </a:lnTo>
                <a:lnTo>
                  <a:pt x="14716" y="66647"/>
                </a:lnTo>
                <a:lnTo>
                  <a:pt x="1393" y="105335"/>
                </a:lnTo>
                <a:lnTo>
                  <a:pt x="0" y="119338"/>
                </a:lnTo>
                <a:lnTo>
                  <a:pt x="803" y="134380"/>
                </a:lnTo>
                <a:lnTo>
                  <a:pt x="12390" y="175645"/>
                </a:lnTo>
                <a:lnTo>
                  <a:pt x="35865" y="209529"/>
                </a:lnTo>
                <a:lnTo>
                  <a:pt x="68819" y="233988"/>
                </a:lnTo>
                <a:lnTo>
                  <a:pt x="108841" y="246979"/>
                </a:lnTo>
                <a:lnTo>
                  <a:pt x="129402" y="248542"/>
                </a:lnTo>
                <a:close/>
              </a:path>
            </a:pathLst>
          </a:custGeom>
          <a:ln w="38100">
            <a:solidFill>
              <a:srgbClr val="FFF2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1" name="bk object 21"/>
          <p:cNvSpPr/>
          <p:nvPr/>
        </p:nvSpPr>
        <p:spPr>
          <a:xfrm>
            <a:off x="4018441" y="1997449"/>
            <a:ext cx="114766" cy="93980"/>
          </a:xfrm>
          <a:custGeom>
            <a:avLst/>
            <a:gdLst/>
            <a:ahLst/>
            <a:cxnLst/>
            <a:rect l="l" t="t" r="r" b="b"/>
            <a:pathLst>
              <a:path w="90169" h="93980">
                <a:moveTo>
                  <a:pt x="47809" y="0"/>
                </a:moveTo>
                <a:lnTo>
                  <a:pt x="10109" y="17235"/>
                </a:lnTo>
                <a:lnTo>
                  <a:pt x="0" y="42586"/>
                </a:lnTo>
                <a:lnTo>
                  <a:pt x="1924" y="58338"/>
                </a:lnTo>
                <a:lnTo>
                  <a:pt x="27079" y="89649"/>
                </a:lnTo>
                <a:lnTo>
                  <a:pt x="44824" y="93497"/>
                </a:lnTo>
                <a:lnTo>
                  <a:pt x="58753" y="91212"/>
                </a:lnTo>
                <a:lnTo>
                  <a:pt x="70908" y="84836"/>
                </a:lnTo>
                <a:lnTo>
                  <a:pt x="80594" y="75093"/>
                </a:lnTo>
                <a:lnTo>
                  <a:pt x="87120" y="62703"/>
                </a:lnTo>
                <a:lnTo>
                  <a:pt x="89791" y="48388"/>
                </a:lnTo>
                <a:lnTo>
                  <a:pt x="87688" y="33363"/>
                </a:lnTo>
                <a:lnTo>
                  <a:pt x="81782" y="20401"/>
                </a:lnTo>
                <a:lnTo>
                  <a:pt x="72730" y="10114"/>
                </a:lnTo>
                <a:lnTo>
                  <a:pt x="61187" y="3110"/>
                </a:lnTo>
                <a:lnTo>
                  <a:pt x="47809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2" name="bk object 22"/>
          <p:cNvSpPr/>
          <p:nvPr/>
        </p:nvSpPr>
        <p:spPr>
          <a:xfrm>
            <a:off x="5471154" y="3080412"/>
            <a:ext cx="329750" cy="248920"/>
          </a:xfrm>
          <a:custGeom>
            <a:avLst/>
            <a:gdLst/>
            <a:ahLst/>
            <a:cxnLst/>
            <a:rect l="l" t="t" r="r" b="b"/>
            <a:pathLst>
              <a:path w="259079" h="248920">
                <a:moveTo>
                  <a:pt x="133025" y="0"/>
                </a:moveTo>
                <a:lnTo>
                  <a:pt x="88499" y="6889"/>
                </a:lnTo>
                <a:lnTo>
                  <a:pt x="50720" y="26053"/>
                </a:lnTo>
                <a:lnTo>
                  <a:pt x="21929" y="55147"/>
                </a:lnTo>
                <a:lnTo>
                  <a:pt x="4365" y="91828"/>
                </a:lnTo>
                <a:lnTo>
                  <a:pt x="0" y="119338"/>
                </a:lnTo>
                <a:lnTo>
                  <a:pt x="803" y="134380"/>
                </a:lnTo>
                <a:lnTo>
                  <a:pt x="12390" y="175645"/>
                </a:lnTo>
                <a:lnTo>
                  <a:pt x="35865" y="209529"/>
                </a:lnTo>
                <a:lnTo>
                  <a:pt x="68819" y="233988"/>
                </a:lnTo>
                <a:lnTo>
                  <a:pt x="108841" y="246979"/>
                </a:lnTo>
                <a:lnTo>
                  <a:pt x="129402" y="248542"/>
                </a:lnTo>
                <a:lnTo>
                  <a:pt x="144365" y="247721"/>
                </a:lnTo>
                <a:lnTo>
                  <a:pt x="185867" y="236136"/>
                </a:lnTo>
                <a:lnTo>
                  <a:pt x="220308" y="212772"/>
                </a:lnTo>
                <a:lnTo>
                  <a:pt x="245138" y="180075"/>
                </a:lnTo>
                <a:lnTo>
                  <a:pt x="257808" y="140493"/>
                </a:lnTo>
                <a:lnTo>
                  <a:pt x="258889" y="126193"/>
                </a:lnTo>
                <a:lnTo>
                  <a:pt x="258049" y="111558"/>
                </a:lnTo>
                <a:lnTo>
                  <a:pt x="246161" y="71150"/>
                </a:lnTo>
                <a:lnTo>
                  <a:pt x="222157" y="37764"/>
                </a:lnTo>
                <a:lnTo>
                  <a:pt x="188527" y="13684"/>
                </a:lnTo>
                <a:lnTo>
                  <a:pt x="147766" y="1193"/>
                </a:lnTo>
                <a:lnTo>
                  <a:pt x="133025" y="0"/>
                </a:lnTo>
                <a:close/>
              </a:path>
            </a:pathLst>
          </a:custGeom>
          <a:solidFill>
            <a:srgbClr val="38B54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3" name="bk object 23"/>
          <p:cNvSpPr/>
          <p:nvPr/>
        </p:nvSpPr>
        <p:spPr>
          <a:xfrm>
            <a:off x="5471154" y="3080412"/>
            <a:ext cx="329750" cy="248920"/>
          </a:xfrm>
          <a:custGeom>
            <a:avLst/>
            <a:gdLst/>
            <a:ahLst/>
            <a:cxnLst/>
            <a:rect l="l" t="t" r="r" b="b"/>
            <a:pathLst>
              <a:path w="259079" h="248920">
                <a:moveTo>
                  <a:pt x="129402" y="248542"/>
                </a:moveTo>
                <a:lnTo>
                  <a:pt x="172692" y="241428"/>
                </a:lnTo>
                <a:lnTo>
                  <a:pt x="209769" y="221718"/>
                </a:lnTo>
                <a:lnTo>
                  <a:pt x="238086" y="191860"/>
                </a:lnTo>
                <a:lnTo>
                  <a:pt x="255093" y="154301"/>
                </a:lnTo>
                <a:lnTo>
                  <a:pt x="258889" y="126193"/>
                </a:lnTo>
                <a:lnTo>
                  <a:pt x="258049" y="111558"/>
                </a:lnTo>
                <a:lnTo>
                  <a:pt x="246161" y="71150"/>
                </a:lnTo>
                <a:lnTo>
                  <a:pt x="222157" y="37764"/>
                </a:lnTo>
                <a:lnTo>
                  <a:pt x="188527" y="13684"/>
                </a:lnTo>
                <a:lnTo>
                  <a:pt x="147766" y="1193"/>
                </a:lnTo>
                <a:lnTo>
                  <a:pt x="133025" y="0"/>
                </a:lnTo>
                <a:lnTo>
                  <a:pt x="117571" y="787"/>
                </a:lnTo>
                <a:lnTo>
                  <a:pt x="75046" y="12028"/>
                </a:lnTo>
                <a:lnTo>
                  <a:pt x="40014" y="34763"/>
                </a:lnTo>
                <a:lnTo>
                  <a:pt x="14716" y="66647"/>
                </a:lnTo>
                <a:lnTo>
                  <a:pt x="1393" y="105335"/>
                </a:lnTo>
                <a:lnTo>
                  <a:pt x="0" y="119338"/>
                </a:lnTo>
                <a:lnTo>
                  <a:pt x="803" y="134380"/>
                </a:lnTo>
                <a:lnTo>
                  <a:pt x="12390" y="175645"/>
                </a:lnTo>
                <a:lnTo>
                  <a:pt x="35865" y="209529"/>
                </a:lnTo>
                <a:lnTo>
                  <a:pt x="68819" y="233988"/>
                </a:lnTo>
                <a:lnTo>
                  <a:pt x="108841" y="246979"/>
                </a:lnTo>
                <a:lnTo>
                  <a:pt x="129402" y="248542"/>
                </a:lnTo>
                <a:close/>
              </a:path>
            </a:pathLst>
          </a:custGeom>
          <a:ln w="38100">
            <a:solidFill>
              <a:srgbClr val="FFF2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4" name="bk object 24"/>
          <p:cNvSpPr/>
          <p:nvPr/>
        </p:nvSpPr>
        <p:spPr>
          <a:xfrm>
            <a:off x="5578101" y="3157965"/>
            <a:ext cx="114766" cy="93980"/>
          </a:xfrm>
          <a:custGeom>
            <a:avLst/>
            <a:gdLst/>
            <a:ahLst/>
            <a:cxnLst/>
            <a:rect l="l" t="t" r="r" b="b"/>
            <a:pathLst>
              <a:path w="90170" h="93979">
                <a:moveTo>
                  <a:pt x="47809" y="0"/>
                </a:moveTo>
                <a:lnTo>
                  <a:pt x="10109" y="17235"/>
                </a:lnTo>
                <a:lnTo>
                  <a:pt x="0" y="42586"/>
                </a:lnTo>
                <a:lnTo>
                  <a:pt x="1924" y="58338"/>
                </a:lnTo>
                <a:lnTo>
                  <a:pt x="27079" y="89649"/>
                </a:lnTo>
                <a:lnTo>
                  <a:pt x="44824" y="93497"/>
                </a:lnTo>
                <a:lnTo>
                  <a:pt x="58753" y="91212"/>
                </a:lnTo>
                <a:lnTo>
                  <a:pt x="70908" y="84836"/>
                </a:lnTo>
                <a:lnTo>
                  <a:pt x="80594" y="75093"/>
                </a:lnTo>
                <a:lnTo>
                  <a:pt x="87120" y="62703"/>
                </a:lnTo>
                <a:lnTo>
                  <a:pt x="89791" y="48388"/>
                </a:lnTo>
                <a:lnTo>
                  <a:pt x="87688" y="33363"/>
                </a:lnTo>
                <a:lnTo>
                  <a:pt x="81782" y="20401"/>
                </a:lnTo>
                <a:lnTo>
                  <a:pt x="72730" y="10114"/>
                </a:lnTo>
                <a:lnTo>
                  <a:pt x="61187" y="3110"/>
                </a:lnTo>
                <a:lnTo>
                  <a:pt x="47809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5" name="bk object 25"/>
          <p:cNvSpPr/>
          <p:nvPr/>
        </p:nvSpPr>
        <p:spPr>
          <a:xfrm>
            <a:off x="7395592" y="3878297"/>
            <a:ext cx="329750" cy="248920"/>
          </a:xfrm>
          <a:custGeom>
            <a:avLst/>
            <a:gdLst/>
            <a:ahLst/>
            <a:cxnLst/>
            <a:rect l="l" t="t" r="r" b="b"/>
            <a:pathLst>
              <a:path w="259079" h="248920">
                <a:moveTo>
                  <a:pt x="133025" y="0"/>
                </a:moveTo>
                <a:lnTo>
                  <a:pt x="88499" y="6889"/>
                </a:lnTo>
                <a:lnTo>
                  <a:pt x="50720" y="26053"/>
                </a:lnTo>
                <a:lnTo>
                  <a:pt x="21929" y="55147"/>
                </a:lnTo>
                <a:lnTo>
                  <a:pt x="4365" y="91828"/>
                </a:lnTo>
                <a:lnTo>
                  <a:pt x="0" y="119338"/>
                </a:lnTo>
                <a:lnTo>
                  <a:pt x="803" y="134380"/>
                </a:lnTo>
                <a:lnTo>
                  <a:pt x="12390" y="175645"/>
                </a:lnTo>
                <a:lnTo>
                  <a:pt x="35865" y="209529"/>
                </a:lnTo>
                <a:lnTo>
                  <a:pt x="68819" y="233988"/>
                </a:lnTo>
                <a:lnTo>
                  <a:pt x="108841" y="246979"/>
                </a:lnTo>
                <a:lnTo>
                  <a:pt x="129402" y="248542"/>
                </a:lnTo>
                <a:lnTo>
                  <a:pt x="144365" y="247721"/>
                </a:lnTo>
                <a:lnTo>
                  <a:pt x="185867" y="236136"/>
                </a:lnTo>
                <a:lnTo>
                  <a:pt x="220308" y="212772"/>
                </a:lnTo>
                <a:lnTo>
                  <a:pt x="245138" y="180075"/>
                </a:lnTo>
                <a:lnTo>
                  <a:pt x="257808" y="140493"/>
                </a:lnTo>
                <a:lnTo>
                  <a:pt x="258889" y="126193"/>
                </a:lnTo>
                <a:lnTo>
                  <a:pt x="258049" y="111558"/>
                </a:lnTo>
                <a:lnTo>
                  <a:pt x="246161" y="71150"/>
                </a:lnTo>
                <a:lnTo>
                  <a:pt x="222157" y="37764"/>
                </a:lnTo>
                <a:lnTo>
                  <a:pt x="188527" y="13684"/>
                </a:lnTo>
                <a:lnTo>
                  <a:pt x="147766" y="1193"/>
                </a:lnTo>
                <a:lnTo>
                  <a:pt x="133025" y="0"/>
                </a:lnTo>
                <a:close/>
              </a:path>
            </a:pathLst>
          </a:custGeom>
          <a:solidFill>
            <a:srgbClr val="38B54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6" name="bk object 26"/>
          <p:cNvSpPr/>
          <p:nvPr/>
        </p:nvSpPr>
        <p:spPr>
          <a:xfrm>
            <a:off x="7395592" y="3878297"/>
            <a:ext cx="329750" cy="248920"/>
          </a:xfrm>
          <a:custGeom>
            <a:avLst/>
            <a:gdLst/>
            <a:ahLst/>
            <a:cxnLst/>
            <a:rect l="l" t="t" r="r" b="b"/>
            <a:pathLst>
              <a:path w="259079" h="248920">
                <a:moveTo>
                  <a:pt x="129402" y="248542"/>
                </a:moveTo>
                <a:lnTo>
                  <a:pt x="172692" y="241428"/>
                </a:lnTo>
                <a:lnTo>
                  <a:pt x="209769" y="221718"/>
                </a:lnTo>
                <a:lnTo>
                  <a:pt x="238086" y="191860"/>
                </a:lnTo>
                <a:lnTo>
                  <a:pt x="255093" y="154301"/>
                </a:lnTo>
                <a:lnTo>
                  <a:pt x="258889" y="126193"/>
                </a:lnTo>
                <a:lnTo>
                  <a:pt x="258049" y="111558"/>
                </a:lnTo>
                <a:lnTo>
                  <a:pt x="246161" y="71150"/>
                </a:lnTo>
                <a:lnTo>
                  <a:pt x="222157" y="37764"/>
                </a:lnTo>
                <a:lnTo>
                  <a:pt x="188527" y="13684"/>
                </a:lnTo>
                <a:lnTo>
                  <a:pt x="147766" y="1193"/>
                </a:lnTo>
                <a:lnTo>
                  <a:pt x="133025" y="0"/>
                </a:lnTo>
                <a:lnTo>
                  <a:pt x="117571" y="787"/>
                </a:lnTo>
                <a:lnTo>
                  <a:pt x="75046" y="12028"/>
                </a:lnTo>
                <a:lnTo>
                  <a:pt x="40014" y="34763"/>
                </a:lnTo>
                <a:lnTo>
                  <a:pt x="14716" y="66647"/>
                </a:lnTo>
                <a:lnTo>
                  <a:pt x="1393" y="105335"/>
                </a:lnTo>
                <a:lnTo>
                  <a:pt x="0" y="119338"/>
                </a:lnTo>
                <a:lnTo>
                  <a:pt x="803" y="134380"/>
                </a:lnTo>
                <a:lnTo>
                  <a:pt x="12390" y="175645"/>
                </a:lnTo>
                <a:lnTo>
                  <a:pt x="35865" y="209529"/>
                </a:lnTo>
                <a:lnTo>
                  <a:pt x="68819" y="233988"/>
                </a:lnTo>
                <a:lnTo>
                  <a:pt x="108841" y="246979"/>
                </a:lnTo>
                <a:lnTo>
                  <a:pt x="129402" y="248542"/>
                </a:lnTo>
                <a:close/>
              </a:path>
            </a:pathLst>
          </a:custGeom>
          <a:ln w="38100">
            <a:solidFill>
              <a:srgbClr val="FFF2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7" name="bk object 27"/>
          <p:cNvSpPr/>
          <p:nvPr/>
        </p:nvSpPr>
        <p:spPr>
          <a:xfrm>
            <a:off x="7502539" y="3955850"/>
            <a:ext cx="114766" cy="93980"/>
          </a:xfrm>
          <a:custGeom>
            <a:avLst/>
            <a:gdLst/>
            <a:ahLst/>
            <a:cxnLst/>
            <a:rect l="l" t="t" r="r" b="b"/>
            <a:pathLst>
              <a:path w="90170" h="93979">
                <a:moveTo>
                  <a:pt x="47809" y="0"/>
                </a:moveTo>
                <a:lnTo>
                  <a:pt x="10109" y="17235"/>
                </a:lnTo>
                <a:lnTo>
                  <a:pt x="0" y="42586"/>
                </a:lnTo>
                <a:lnTo>
                  <a:pt x="1924" y="58338"/>
                </a:lnTo>
                <a:lnTo>
                  <a:pt x="27079" y="89649"/>
                </a:lnTo>
                <a:lnTo>
                  <a:pt x="44824" y="93497"/>
                </a:lnTo>
                <a:lnTo>
                  <a:pt x="58753" y="91212"/>
                </a:lnTo>
                <a:lnTo>
                  <a:pt x="70908" y="84836"/>
                </a:lnTo>
                <a:lnTo>
                  <a:pt x="80594" y="75093"/>
                </a:lnTo>
                <a:lnTo>
                  <a:pt x="87120" y="62703"/>
                </a:lnTo>
                <a:lnTo>
                  <a:pt x="89791" y="48388"/>
                </a:lnTo>
                <a:lnTo>
                  <a:pt x="87688" y="33363"/>
                </a:lnTo>
                <a:lnTo>
                  <a:pt x="81782" y="20401"/>
                </a:lnTo>
                <a:lnTo>
                  <a:pt x="72730" y="10114"/>
                </a:lnTo>
                <a:lnTo>
                  <a:pt x="61187" y="3110"/>
                </a:lnTo>
                <a:lnTo>
                  <a:pt x="47809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8" name="bk object 28"/>
          <p:cNvSpPr/>
          <p:nvPr/>
        </p:nvSpPr>
        <p:spPr>
          <a:xfrm>
            <a:off x="9864076" y="4321876"/>
            <a:ext cx="329750" cy="248920"/>
          </a:xfrm>
          <a:custGeom>
            <a:avLst/>
            <a:gdLst/>
            <a:ahLst/>
            <a:cxnLst/>
            <a:rect l="l" t="t" r="r" b="b"/>
            <a:pathLst>
              <a:path w="259079" h="248920">
                <a:moveTo>
                  <a:pt x="133025" y="0"/>
                </a:moveTo>
                <a:lnTo>
                  <a:pt x="88499" y="6889"/>
                </a:lnTo>
                <a:lnTo>
                  <a:pt x="50720" y="26053"/>
                </a:lnTo>
                <a:lnTo>
                  <a:pt x="21929" y="55147"/>
                </a:lnTo>
                <a:lnTo>
                  <a:pt x="4365" y="91828"/>
                </a:lnTo>
                <a:lnTo>
                  <a:pt x="0" y="119338"/>
                </a:lnTo>
                <a:lnTo>
                  <a:pt x="803" y="134380"/>
                </a:lnTo>
                <a:lnTo>
                  <a:pt x="12390" y="175645"/>
                </a:lnTo>
                <a:lnTo>
                  <a:pt x="35865" y="209529"/>
                </a:lnTo>
                <a:lnTo>
                  <a:pt x="68819" y="233988"/>
                </a:lnTo>
                <a:lnTo>
                  <a:pt x="108841" y="246979"/>
                </a:lnTo>
                <a:lnTo>
                  <a:pt x="129402" y="248542"/>
                </a:lnTo>
                <a:lnTo>
                  <a:pt x="144365" y="247721"/>
                </a:lnTo>
                <a:lnTo>
                  <a:pt x="185867" y="236136"/>
                </a:lnTo>
                <a:lnTo>
                  <a:pt x="220308" y="212772"/>
                </a:lnTo>
                <a:lnTo>
                  <a:pt x="245138" y="180075"/>
                </a:lnTo>
                <a:lnTo>
                  <a:pt x="257808" y="140493"/>
                </a:lnTo>
                <a:lnTo>
                  <a:pt x="258889" y="126193"/>
                </a:lnTo>
                <a:lnTo>
                  <a:pt x="258049" y="111558"/>
                </a:lnTo>
                <a:lnTo>
                  <a:pt x="246161" y="71150"/>
                </a:lnTo>
                <a:lnTo>
                  <a:pt x="222157" y="37764"/>
                </a:lnTo>
                <a:lnTo>
                  <a:pt x="188527" y="13684"/>
                </a:lnTo>
                <a:lnTo>
                  <a:pt x="147766" y="1193"/>
                </a:lnTo>
                <a:lnTo>
                  <a:pt x="133025" y="0"/>
                </a:lnTo>
                <a:close/>
              </a:path>
            </a:pathLst>
          </a:custGeom>
          <a:solidFill>
            <a:srgbClr val="38B54A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9" name="bk object 29"/>
          <p:cNvSpPr/>
          <p:nvPr/>
        </p:nvSpPr>
        <p:spPr>
          <a:xfrm>
            <a:off x="9864076" y="4321876"/>
            <a:ext cx="329750" cy="248920"/>
          </a:xfrm>
          <a:custGeom>
            <a:avLst/>
            <a:gdLst/>
            <a:ahLst/>
            <a:cxnLst/>
            <a:rect l="l" t="t" r="r" b="b"/>
            <a:pathLst>
              <a:path w="259079" h="248920">
                <a:moveTo>
                  <a:pt x="129402" y="248542"/>
                </a:moveTo>
                <a:lnTo>
                  <a:pt x="172692" y="241428"/>
                </a:lnTo>
                <a:lnTo>
                  <a:pt x="209769" y="221718"/>
                </a:lnTo>
                <a:lnTo>
                  <a:pt x="238086" y="191860"/>
                </a:lnTo>
                <a:lnTo>
                  <a:pt x="255093" y="154301"/>
                </a:lnTo>
                <a:lnTo>
                  <a:pt x="258889" y="126193"/>
                </a:lnTo>
                <a:lnTo>
                  <a:pt x="258049" y="111558"/>
                </a:lnTo>
                <a:lnTo>
                  <a:pt x="246161" y="71150"/>
                </a:lnTo>
                <a:lnTo>
                  <a:pt x="222157" y="37764"/>
                </a:lnTo>
                <a:lnTo>
                  <a:pt x="188527" y="13684"/>
                </a:lnTo>
                <a:lnTo>
                  <a:pt x="147766" y="1193"/>
                </a:lnTo>
                <a:lnTo>
                  <a:pt x="133025" y="0"/>
                </a:lnTo>
                <a:lnTo>
                  <a:pt x="117571" y="787"/>
                </a:lnTo>
                <a:lnTo>
                  <a:pt x="75046" y="12028"/>
                </a:lnTo>
                <a:lnTo>
                  <a:pt x="40014" y="34763"/>
                </a:lnTo>
                <a:lnTo>
                  <a:pt x="14716" y="66647"/>
                </a:lnTo>
                <a:lnTo>
                  <a:pt x="1393" y="105335"/>
                </a:lnTo>
                <a:lnTo>
                  <a:pt x="0" y="119338"/>
                </a:lnTo>
                <a:lnTo>
                  <a:pt x="803" y="134380"/>
                </a:lnTo>
                <a:lnTo>
                  <a:pt x="12390" y="175645"/>
                </a:lnTo>
                <a:lnTo>
                  <a:pt x="35865" y="209529"/>
                </a:lnTo>
                <a:lnTo>
                  <a:pt x="68819" y="233988"/>
                </a:lnTo>
                <a:lnTo>
                  <a:pt x="108841" y="246979"/>
                </a:lnTo>
                <a:lnTo>
                  <a:pt x="129402" y="248542"/>
                </a:lnTo>
                <a:close/>
              </a:path>
            </a:pathLst>
          </a:custGeom>
          <a:ln w="38100">
            <a:solidFill>
              <a:srgbClr val="FFF200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30" name="bk object 30"/>
          <p:cNvSpPr/>
          <p:nvPr/>
        </p:nvSpPr>
        <p:spPr>
          <a:xfrm>
            <a:off x="9971026" y="4399428"/>
            <a:ext cx="114766" cy="93980"/>
          </a:xfrm>
          <a:custGeom>
            <a:avLst/>
            <a:gdLst/>
            <a:ahLst/>
            <a:cxnLst/>
            <a:rect l="l" t="t" r="r" b="b"/>
            <a:pathLst>
              <a:path w="90170" h="93979">
                <a:moveTo>
                  <a:pt x="47809" y="0"/>
                </a:moveTo>
                <a:lnTo>
                  <a:pt x="10109" y="17235"/>
                </a:lnTo>
                <a:lnTo>
                  <a:pt x="0" y="42586"/>
                </a:lnTo>
                <a:lnTo>
                  <a:pt x="1924" y="58338"/>
                </a:lnTo>
                <a:lnTo>
                  <a:pt x="27079" y="89649"/>
                </a:lnTo>
                <a:lnTo>
                  <a:pt x="44824" y="93497"/>
                </a:lnTo>
                <a:lnTo>
                  <a:pt x="58753" y="91212"/>
                </a:lnTo>
                <a:lnTo>
                  <a:pt x="70908" y="84836"/>
                </a:lnTo>
                <a:lnTo>
                  <a:pt x="80594" y="75093"/>
                </a:lnTo>
                <a:lnTo>
                  <a:pt x="87120" y="62703"/>
                </a:lnTo>
                <a:lnTo>
                  <a:pt x="89791" y="48388"/>
                </a:lnTo>
                <a:lnTo>
                  <a:pt x="87688" y="33363"/>
                </a:lnTo>
                <a:lnTo>
                  <a:pt x="81782" y="20401"/>
                </a:lnTo>
                <a:lnTo>
                  <a:pt x="72730" y="10114"/>
                </a:lnTo>
                <a:lnTo>
                  <a:pt x="61187" y="3110"/>
                </a:lnTo>
                <a:lnTo>
                  <a:pt x="47809" y="0"/>
                </a:lnTo>
                <a:close/>
              </a:path>
            </a:pathLst>
          </a:custGeom>
          <a:solidFill>
            <a:srgbClr val="FFF2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63728" y="1457579"/>
            <a:ext cx="49044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806403" y="1457579"/>
            <a:ext cx="490443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4164" y="961815"/>
            <a:ext cx="9286239" cy="530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4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3728" y="1457579"/>
            <a:ext cx="101471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33355" y="5893690"/>
            <a:ext cx="360786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63729" y="5893690"/>
            <a:ext cx="25931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10/6/2020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117691" y="5893690"/>
            <a:ext cx="259315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10" Type="http://schemas.openxmlformats.org/officeDocument/2006/relationships/image" Target="../media/image14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2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11266488" cy="6337299"/>
          </a:xfrm>
          <a:prstGeom prst="rect">
            <a:avLst/>
          </a:prstGeom>
          <a:solidFill>
            <a:srgbClr val="3FAB3C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2022594" y="4102246"/>
            <a:ext cx="51206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000" spc="35" dirty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деральное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5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ос</a:t>
            </a:r>
            <a:r>
              <a:rPr sz="1000" spc="-40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000" spc="-20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арст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енное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обр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000" spc="2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000" spc="2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000" spc="-25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000" spc="-10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льное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учр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е</a:t>
            </a:r>
            <a:r>
              <a:rPr sz="1000" spc="80" dirty="0">
                <a:solidFill>
                  <a:srgbClr val="FFFFFF"/>
                </a:solidFill>
                <a:latin typeface="Arial"/>
                <a:cs typeface="Arial"/>
              </a:rPr>
              <a:t>ж</a:t>
            </a:r>
            <a:r>
              <a:rPr sz="1000" spc="5" dirty="0">
                <a:solidFill>
                  <a:srgbClr val="FFFFFF"/>
                </a:solidFill>
                <a:latin typeface="Arial"/>
                <a:cs typeface="Arial"/>
              </a:rPr>
              <a:t>дение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высше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000" spc="2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0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FFFFFF"/>
                </a:solidFill>
                <a:latin typeface="Arial"/>
                <a:cs typeface="Arial"/>
              </a:rPr>
              <a:t>обр</a:t>
            </a: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а</a:t>
            </a:r>
            <a:r>
              <a:rPr sz="1000" spc="30" dirty="0">
                <a:solidFill>
                  <a:srgbClr val="FFFFFF"/>
                </a:solidFill>
                <a:latin typeface="Arial"/>
                <a:cs typeface="Arial"/>
              </a:rPr>
              <a:t>з</a:t>
            </a:r>
            <a:r>
              <a:rPr sz="1000" spc="2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000" spc="2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000" spc="15" dirty="0">
                <a:solidFill>
                  <a:srgbClr val="FFFFFF"/>
                </a:solidFill>
                <a:latin typeface="Arial"/>
                <a:cs typeface="Arial"/>
              </a:rPr>
              <a:t>ания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2022594" y="4429279"/>
            <a:ext cx="5172710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САНК</a:t>
            </a:r>
            <a:r>
              <a:rPr sz="2000" spc="-315" dirty="0">
                <a:solidFill>
                  <a:srgbClr val="FFFFFF"/>
                </a:solidFill>
                <a:latin typeface="Arial"/>
                <a:cs typeface="Arial"/>
              </a:rPr>
              <a:t>Т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-ПЕТЕР</a:t>
            </a:r>
            <a:r>
              <a:rPr sz="2000" spc="-225" dirty="0">
                <a:solidFill>
                  <a:srgbClr val="FFFFFF"/>
                </a:solidFill>
                <a:latin typeface="Arial"/>
                <a:cs typeface="Arial"/>
              </a:rPr>
              <a:t>Б</a:t>
            </a:r>
            <a:r>
              <a:rPr sz="2000" spc="-135" dirty="0">
                <a:solidFill>
                  <a:srgbClr val="FFFFFF"/>
                </a:solidFill>
                <a:latin typeface="Arial"/>
                <a:cs typeface="Arial"/>
              </a:rPr>
              <a:t>УР</a:t>
            </a:r>
            <a:r>
              <a:rPr sz="2000" spc="-180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2000" spc="-125" dirty="0">
                <a:solidFill>
                  <a:srgbClr val="FFFFFF"/>
                </a:solidFill>
                <a:latin typeface="Arial"/>
                <a:cs typeface="Arial"/>
              </a:rPr>
              <a:t>СКИЙ</a:t>
            </a:r>
            <a:r>
              <a:rPr sz="20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-150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2000" spc="-225" dirty="0">
                <a:solidFill>
                  <a:srgbClr val="FFFFFF"/>
                </a:solidFill>
                <a:latin typeface="Arial"/>
                <a:cs typeface="Arial"/>
              </a:rPr>
              <a:t>ОС</a:t>
            </a:r>
            <a:r>
              <a:rPr sz="2000" spc="-275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2000" spc="-85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2000" spc="-170" dirty="0">
                <a:solidFill>
                  <a:srgbClr val="FFFFFF"/>
                </a:solidFill>
                <a:latin typeface="Arial"/>
                <a:cs typeface="Arial"/>
              </a:rPr>
              <a:t>АРСТВЕННЫЙ</a:t>
            </a:r>
            <a:endParaRPr sz="2000">
              <a:latin typeface="Arial"/>
              <a:cs typeface="Arial"/>
            </a:endParaRPr>
          </a:p>
          <a:p>
            <a:pPr marL="12700">
              <a:spcBef>
                <a:spcPts val="290"/>
              </a:spcBef>
            </a:pPr>
            <a:r>
              <a:rPr sz="3450" spc="-210" dirty="0">
                <a:solidFill>
                  <a:srgbClr val="FFFFFF"/>
                </a:solidFill>
                <a:latin typeface="Arial"/>
                <a:cs typeface="Arial"/>
              </a:rPr>
              <a:t>АГ</a:t>
            </a:r>
            <a:r>
              <a:rPr sz="3450" spc="-52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3450" spc="-229" dirty="0">
                <a:solidFill>
                  <a:srgbClr val="FFFFFF"/>
                </a:solidFill>
                <a:latin typeface="Arial"/>
                <a:cs typeface="Arial"/>
              </a:rPr>
              <a:t>АРНЫЙ</a:t>
            </a:r>
            <a:r>
              <a:rPr sz="345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spc="-305" dirty="0">
                <a:solidFill>
                  <a:srgbClr val="FFFFFF"/>
                </a:solidFill>
                <a:latin typeface="Arial"/>
                <a:cs typeface="Arial"/>
              </a:rPr>
              <a:t>УНИВЕРСИТЕТ</a:t>
            </a:r>
            <a:endParaRPr sz="345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9845" y="142506"/>
            <a:ext cx="64737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500" dirty="0">
                <a:solidFill>
                  <a:schemeClr val="bg1"/>
                </a:solidFill>
              </a:rPr>
              <a:t>Санкт-Петербургский</a:t>
            </a:r>
          </a:p>
          <a:p>
            <a:r>
              <a:rPr lang="ru-RU" sz="3500" dirty="0">
                <a:solidFill>
                  <a:schemeClr val="bg1"/>
                </a:solidFill>
              </a:rPr>
              <a:t>государственный</a:t>
            </a:r>
          </a:p>
          <a:p>
            <a:r>
              <a:rPr lang="ru-RU" sz="3500" dirty="0">
                <a:solidFill>
                  <a:schemeClr val="bg1"/>
                </a:solidFill>
              </a:rPr>
              <a:t>аграрный</a:t>
            </a:r>
            <a:endParaRPr lang="en-US" sz="3500" dirty="0">
              <a:solidFill>
                <a:schemeClr val="bg1"/>
              </a:solidFill>
            </a:endParaRPr>
          </a:p>
          <a:p>
            <a:r>
              <a:rPr lang="ru-RU" sz="3500" dirty="0">
                <a:solidFill>
                  <a:schemeClr val="bg1"/>
                </a:solidFill>
              </a:rPr>
              <a:t>университет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H="1">
            <a:off x="2432844" y="407046"/>
            <a:ext cx="1375" cy="171769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54"/>
          <a:stretch/>
        </p:blipFill>
        <p:spPr>
          <a:xfrm>
            <a:off x="570427" y="654040"/>
            <a:ext cx="1405218" cy="12679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48" t="17966" r="23893" b="48977"/>
          <a:stretch/>
        </p:blipFill>
        <p:spPr>
          <a:xfrm>
            <a:off x="-2" y="2551086"/>
            <a:ext cx="11266490" cy="378621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86827" y="1720033"/>
            <a:ext cx="6473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1904 - 20</a:t>
            </a:r>
            <a:r>
              <a:rPr lang="ru-RU" sz="4000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9600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365125"/>
          </a:xfrm>
          <a:prstGeom prst="rect">
            <a:avLst/>
          </a:prstGeom>
        </p:spPr>
        <p:txBody>
          <a:bodyPr/>
          <a:lstStyle/>
          <a:p>
            <a:fld id="{007028C1-70A4-448B-AA55-86C4F67734A3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13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spbgau.ru</a:t>
            </a:r>
            <a:r>
              <a:rPr lang="en-US" sz="2000" dirty="0" err="1">
                <a:solidFill>
                  <a:srgbClr val="00B050"/>
                </a:solidFill>
              </a:rPr>
              <a:t>s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994844" y="6080268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1" b="20732"/>
          <a:stretch/>
        </p:blipFill>
        <p:spPr>
          <a:xfrm>
            <a:off x="-5556" y="748144"/>
            <a:ext cx="11272044" cy="5595787"/>
          </a:xfrm>
          <a:prstGeom prst="rect">
            <a:avLst/>
          </a:prstGeom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ФАКУЛЬТЕТЫ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72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A5DA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FACULTIES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348075" y="828255"/>
            <a:ext cx="5486400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dirty="0">
                <a:solidFill>
                  <a:srgbClr val="3FAB3C"/>
                </a:solidFill>
              </a:rPr>
              <a:t>ПРОГРАММЫ БАКАЛАВРИАТА:</a:t>
            </a:r>
            <a:endParaRPr lang="en-US" sz="2000" dirty="0">
              <a:solidFill>
                <a:srgbClr val="3FAB3C"/>
              </a:solidFill>
            </a:endParaRPr>
          </a:p>
          <a:p>
            <a:pPr marL="12700"/>
            <a:endParaRPr lang="ru-RU" sz="800" dirty="0">
              <a:solidFill>
                <a:srgbClr val="20B09C"/>
              </a:solidFill>
            </a:endParaRPr>
          </a:p>
          <a:p>
            <a:pPr marL="298450" indent="-285750">
              <a:buFont typeface="Wingdings" panose="05000000000000000000" pitchFamily="2" charset="2"/>
              <a:buChar char="Ø"/>
            </a:pPr>
            <a:r>
              <a:rPr lang="en-US" sz="1400" dirty="0"/>
              <a:t> </a:t>
            </a:r>
            <a:r>
              <a:rPr lang="ru-RU" dirty="0"/>
              <a:t>АГРОХИМИЯ И АГРОПОЧВОВЕДЕНИЕ</a:t>
            </a:r>
          </a:p>
          <a:p>
            <a:pPr marL="12700"/>
            <a:r>
              <a:rPr lang="en-US" sz="1400" spc="-5" dirty="0">
                <a:solidFill>
                  <a:srgbClr val="20B09C"/>
                </a:solidFill>
                <a:cs typeface="Calibri"/>
              </a:rPr>
              <a:t>        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 </a:t>
            </a:r>
            <a:r>
              <a:rPr lang="ru-RU" spc="-5" dirty="0">
                <a:solidFill>
                  <a:srgbClr val="231F20"/>
                </a:solidFill>
                <a:cs typeface="Calibri"/>
              </a:rPr>
              <a:t>АГРОЭКОЛОГИЯ</a:t>
            </a:r>
            <a:endParaRPr lang="en-US" spc="-5" dirty="0">
              <a:solidFill>
                <a:srgbClr val="231F20"/>
              </a:solidFill>
              <a:cs typeface="Calibri"/>
            </a:endParaRPr>
          </a:p>
          <a:p>
            <a:pPr marL="12700"/>
            <a:endParaRPr lang="en-US" sz="800" spc="-5" dirty="0">
              <a:solidFill>
                <a:srgbClr val="231F20"/>
              </a:solidFill>
              <a:cs typeface="Calibri"/>
            </a:endParaRPr>
          </a:p>
          <a:p>
            <a:pPr marL="298450" indent="-285750">
              <a:buFont typeface="Wingdings" panose="05000000000000000000" pitchFamily="2" charset="2"/>
              <a:buChar char="Ø"/>
            </a:pPr>
            <a:r>
              <a:rPr lang="en-US" spc="-10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ru-RU" spc="-10" dirty="0">
                <a:solidFill>
                  <a:srgbClr val="231F20"/>
                </a:solidFill>
                <a:latin typeface="Calibri"/>
                <a:cs typeface="Calibri"/>
              </a:rPr>
              <a:t>ГРОНОМИЯ</a:t>
            </a:r>
            <a:endParaRPr lang="en-US" spc="-10" dirty="0">
              <a:solidFill>
                <a:srgbClr val="231F20"/>
              </a:solidFill>
              <a:latin typeface="Calibri"/>
              <a:cs typeface="Calibri"/>
            </a:endParaRPr>
          </a:p>
          <a:p>
            <a:pPr marL="12700"/>
            <a:r>
              <a:rPr lang="en-US" sz="1400" spc="-5" dirty="0">
                <a:solidFill>
                  <a:srgbClr val="20B09C"/>
                </a:solidFill>
                <a:cs typeface="Calibri"/>
              </a:rPr>
              <a:t>        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en-US" spc="5" dirty="0">
                <a:solidFill>
                  <a:srgbClr val="231F20"/>
                </a:solidFill>
                <a:latin typeface="Calibri"/>
                <a:cs typeface="Calibri"/>
              </a:rPr>
              <a:t>A</a:t>
            </a:r>
            <a:r>
              <a:rPr lang="ru-RU" spc="5" dirty="0">
                <a:solidFill>
                  <a:srgbClr val="231F20"/>
                </a:solidFill>
                <a:latin typeface="Calibri"/>
                <a:cs typeface="Calibri"/>
              </a:rPr>
              <a:t>ГРОНОМИЯ; </a:t>
            </a:r>
          </a:p>
          <a:p>
            <a:pPr marL="12700"/>
            <a:r>
              <a:rPr lang="ru-RU" spc="5" dirty="0">
                <a:solidFill>
                  <a:srgbClr val="231F20"/>
                </a:solidFill>
                <a:latin typeface="Calibri"/>
                <a:cs typeface="Calibri"/>
              </a:rPr>
              <a:t>                    ЗАЩИТА РАСТЕНИЙ</a:t>
            </a:r>
            <a:endParaRPr lang="en-US" sz="1400" dirty="0"/>
          </a:p>
        </p:txBody>
      </p:sp>
      <p:sp>
        <p:nvSpPr>
          <p:cNvPr id="9" name="object 8"/>
          <p:cNvSpPr txBox="1"/>
          <p:nvPr/>
        </p:nvSpPr>
        <p:spPr>
          <a:xfrm>
            <a:off x="348075" y="2871303"/>
            <a:ext cx="6998568" cy="32624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dirty="0">
                <a:solidFill>
                  <a:srgbClr val="3FAB3C"/>
                </a:solidFill>
              </a:rPr>
              <a:t>ПРОГРАММЫ МАГИСТРАТУРЫ:</a:t>
            </a:r>
          </a:p>
          <a:p>
            <a:pPr marL="12700"/>
            <a:endParaRPr lang="en-US" sz="800" dirty="0"/>
          </a:p>
          <a:p>
            <a:pPr marL="298450" indent="-285750">
              <a:buFont typeface="Wingdings" panose="05000000000000000000" pitchFamily="2" charset="2"/>
              <a:buChar char="Ø"/>
            </a:pPr>
            <a:r>
              <a:rPr lang="ru-RU" dirty="0"/>
              <a:t>АГРОХИМИЯ И АГРОПОЧВОВЕДЕНИЕ</a:t>
            </a:r>
          </a:p>
          <a:p>
            <a:pPr marL="12700"/>
            <a:r>
              <a:rPr lang="en-US" sz="1400" spc="-5" dirty="0">
                <a:solidFill>
                  <a:srgbClr val="20B09C"/>
                </a:solidFill>
                <a:cs typeface="Calibri"/>
              </a:rPr>
              <a:t> </a:t>
            </a:r>
            <a:r>
              <a:rPr lang="ru-RU" sz="1400" spc="-5" dirty="0">
                <a:solidFill>
                  <a:srgbClr val="20B09C"/>
                </a:solidFill>
                <a:cs typeface="Calibri"/>
              </a:rPr>
              <a:t>       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 </a:t>
            </a:r>
            <a:r>
              <a:rPr lang="en-US" spc="-5" dirty="0">
                <a:solidFill>
                  <a:srgbClr val="231F20"/>
                </a:solidFill>
                <a:cs typeface="Calibri"/>
              </a:rPr>
              <a:t>A</a:t>
            </a:r>
            <a:r>
              <a:rPr lang="ru-RU" spc="-5" dirty="0">
                <a:solidFill>
                  <a:srgbClr val="231F20"/>
                </a:solidFill>
                <a:cs typeface="Calibri"/>
              </a:rPr>
              <a:t>ГРОЭКОЛОГИЧЕСКАЯ ОЦЕНКА ЛАНДШАФТОВ,               </a:t>
            </a:r>
          </a:p>
          <a:p>
            <a:pPr marL="12700"/>
            <a:r>
              <a:rPr lang="ru-RU" spc="-5" dirty="0">
                <a:solidFill>
                  <a:srgbClr val="231F20"/>
                </a:solidFill>
                <a:cs typeface="Calibri"/>
              </a:rPr>
              <a:t>                      РЕГУЛИРОВАНИЕ ПОЧВЕННОГО ПЛОДОРОДИЯ,         </a:t>
            </a:r>
          </a:p>
          <a:p>
            <a:pPr marL="12700"/>
            <a:r>
              <a:rPr lang="ru-RU" spc="-5" dirty="0">
                <a:solidFill>
                  <a:srgbClr val="231F20"/>
                </a:solidFill>
                <a:cs typeface="Calibri"/>
              </a:rPr>
              <a:t>                      ПРОДУКТИВНОСТИ И КАЧЕСТВА         </a:t>
            </a:r>
          </a:p>
          <a:p>
            <a:pPr marL="12700"/>
            <a:r>
              <a:rPr lang="ru-RU" spc="-5" dirty="0">
                <a:solidFill>
                  <a:srgbClr val="231F20"/>
                </a:solidFill>
                <a:cs typeface="Calibri"/>
              </a:rPr>
              <a:t>                      СЕЛЬСКОХОЗЯЙСТВЕННОЙ КУЛЬТУРЫ </a:t>
            </a:r>
          </a:p>
          <a:p>
            <a:pPr marL="12700"/>
            <a:endParaRPr lang="ru-RU" sz="800" spc="-5" dirty="0">
              <a:solidFill>
                <a:srgbClr val="231F20"/>
              </a:solidFill>
              <a:cs typeface="Calibri"/>
            </a:endParaRPr>
          </a:p>
          <a:p>
            <a:pPr marL="298450" indent="-285750">
              <a:buFont typeface="Wingdings" panose="05000000000000000000" pitchFamily="2" charset="2"/>
              <a:buChar char="Ø"/>
            </a:pPr>
            <a:r>
              <a:rPr lang="ru-RU" spc="-10" dirty="0">
                <a:solidFill>
                  <a:srgbClr val="231F20"/>
                </a:solidFill>
                <a:cs typeface="Calibri"/>
              </a:rPr>
              <a:t>АГРОНОМИЯ</a:t>
            </a:r>
            <a:endParaRPr lang="en-US" spc="-10" dirty="0">
              <a:solidFill>
                <a:srgbClr val="231F20"/>
              </a:solidFill>
              <a:cs typeface="Calibri"/>
            </a:endParaRPr>
          </a:p>
          <a:p>
            <a:pPr marL="12700"/>
            <a:r>
              <a:rPr lang="en-US" sz="1400" spc="-5" dirty="0">
                <a:solidFill>
                  <a:srgbClr val="3FAB3C"/>
                </a:solidFill>
                <a:cs typeface="Calibri"/>
              </a:rPr>
              <a:t>       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 </a:t>
            </a:r>
            <a:r>
              <a:rPr lang="ru-RU" spc="-5" dirty="0">
                <a:cs typeface="Calibri"/>
              </a:rPr>
              <a:t>ТЕХНОЛОГИЯ ПРОИЗВОДСТВА И </a:t>
            </a:r>
          </a:p>
          <a:p>
            <a:pPr marL="12700"/>
            <a:r>
              <a:rPr lang="ru-RU" spc="-5" dirty="0">
                <a:cs typeface="Calibri"/>
              </a:rPr>
              <a:t>                    ЗАЩИТА ПРОДУКЦИИ РАСТЕНИЕВОДСТВА; </a:t>
            </a:r>
          </a:p>
          <a:p>
            <a:pPr marL="12700"/>
            <a:r>
              <a:rPr lang="ru-RU" spc="-5" dirty="0">
                <a:cs typeface="Calibri"/>
              </a:rPr>
              <a:t>                    ИНТЕГРИРОВАННАЯ ЗАЩИТА РАСТЕНИЙ</a:t>
            </a:r>
            <a:endParaRPr lang="en-US" spc="-5" dirty="0">
              <a:latin typeface="Calibri"/>
              <a:cs typeface="Calibri"/>
            </a:endParaRPr>
          </a:p>
          <a:p>
            <a:pPr marL="12700"/>
            <a:r>
              <a:rPr sz="1400" spc="-5" dirty="0">
                <a:latin typeface="Calibri"/>
                <a:cs typeface="Calibri"/>
              </a:rPr>
              <a:t> </a:t>
            </a:r>
            <a:r>
              <a:rPr lang="en-US" sz="1400" spc="-5" dirty="0"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ФАКУЛЬТЕТ АГРОТЕХНОЛОГИЙ, ПОЧВОВЕДЕНИЯ И ЭКОЛОГИИ</a:t>
            </a:r>
          </a:p>
        </p:txBody>
      </p:sp>
      <p:sp>
        <p:nvSpPr>
          <p:cNvPr id="18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4"/>
          <p:cNvSpPr/>
          <p:nvPr/>
        </p:nvSpPr>
        <p:spPr>
          <a:xfrm>
            <a:off x="994844" y="6013525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pic>
        <p:nvPicPr>
          <p:cNvPr id="1026" name="Picture 2" descr="F:\Агрорусь Подборка общая\2 агро (19).jpg"/>
          <p:cNvPicPr>
            <a:picLocks noChangeAspect="1" noChangeArrowheads="1"/>
          </p:cNvPicPr>
          <p:nvPr/>
        </p:nvPicPr>
        <p:blipFill>
          <a:blip r:embed="rId2" cstate="print"/>
          <a:srcRect l="30469" r="7754" b="10068"/>
          <a:stretch>
            <a:fillRect/>
          </a:stretch>
        </p:blipFill>
        <p:spPr bwMode="auto">
          <a:xfrm>
            <a:off x="6776252" y="1656130"/>
            <a:ext cx="4490236" cy="4357718"/>
          </a:xfrm>
          <a:prstGeom prst="rect">
            <a:avLst/>
          </a:prstGeom>
          <a:noFill/>
        </p:spPr>
      </p:pic>
      <p:sp>
        <p:nvSpPr>
          <p:cNvPr id="13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12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51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FACULTIES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304652" y="945222"/>
            <a:ext cx="5486400" cy="255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dirty="0">
                <a:solidFill>
                  <a:srgbClr val="3FAB3C"/>
                </a:solidFill>
              </a:rPr>
              <a:t>ПРОГРАММЫ БАКАЛАВРИАТА:</a:t>
            </a:r>
          </a:p>
          <a:p>
            <a:pPr marL="12700"/>
            <a:endParaRPr lang="ru-RU" sz="800" dirty="0"/>
          </a:p>
          <a:p>
            <a:pPr marL="298450" indent="-285750">
              <a:buFont typeface="Wingdings" panose="05000000000000000000" pitchFamily="2" charset="2"/>
              <a:buChar char="Ø"/>
            </a:pPr>
            <a:r>
              <a:rPr lang="ru-RU" spc="5" dirty="0">
                <a:solidFill>
                  <a:srgbClr val="231F20"/>
                </a:solidFill>
                <a:cs typeface="Calibri"/>
              </a:rPr>
              <a:t>САДОВОДСТВО</a:t>
            </a:r>
          </a:p>
          <a:p>
            <a:pPr marL="12700"/>
            <a:r>
              <a:rPr lang="en-US" sz="1400" spc="-5" dirty="0">
                <a:solidFill>
                  <a:srgbClr val="3FAB3C"/>
                </a:solidFill>
                <a:cs typeface="Calibri"/>
              </a:rPr>
              <a:t>       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spc="5" dirty="0">
                <a:solidFill>
                  <a:srgbClr val="231F20"/>
                </a:solidFill>
                <a:latin typeface="Calibri"/>
                <a:cs typeface="Calibri"/>
              </a:rPr>
              <a:t>ПЛОДООВОЩЕВОДСТВО И    </a:t>
            </a:r>
          </a:p>
          <a:p>
            <a:pPr marL="12700"/>
            <a:r>
              <a:rPr lang="ru-RU" spc="5" dirty="0">
                <a:solidFill>
                  <a:srgbClr val="231F20"/>
                </a:solidFill>
                <a:latin typeface="Calibri"/>
                <a:cs typeface="Calibri"/>
              </a:rPr>
              <a:t>                    ВИНОГРАДАРСТВО</a:t>
            </a:r>
            <a:endParaRPr lang="en-US" spc="5" dirty="0">
              <a:solidFill>
                <a:srgbClr val="231F20"/>
              </a:solidFill>
              <a:latin typeface="Calibri"/>
              <a:cs typeface="Calibri"/>
            </a:endParaRPr>
          </a:p>
          <a:p>
            <a:pPr marL="184150" indent="-171450">
              <a:buFont typeface="Wingdings" panose="05000000000000000000" pitchFamily="2" charset="2"/>
              <a:buChar char="Ø"/>
            </a:pPr>
            <a:endParaRPr lang="en-US" sz="800" spc="5" dirty="0">
              <a:solidFill>
                <a:srgbClr val="231F20"/>
              </a:solidFill>
              <a:latin typeface="Calibri"/>
              <a:cs typeface="Calibri"/>
            </a:endParaRPr>
          </a:p>
          <a:p>
            <a:pPr marL="298450" indent="-285750">
              <a:buFont typeface="Wingdings" panose="05000000000000000000" pitchFamily="2" charset="2"/>
              <a:buChar char="Ø"/>
            </a:pPr>
            <a:r>
              <a:rPr lang="ru-RU" dirty="0"/>
              <a:t>ТЕХНОЛОГИЯ ПРОИЗВОДСТВА И ПЕРЕРАБОТКИ СЕЛЬСКОХОЗЯЙСТВЕНОЙ ПРОДУКЦИИ</a:t>
            </a:r>
            <a:r>
              <a:rPr lang="en-US" dirty="0"/>
              <a:t>  </a:t>
            </a:r>
            <a:endParaRPr lang="ru-RU" dirty="0"/>
          </a:p>
          <a:p>
            <a:pPr marL="12700"/>
            <a:endParaRPr lang="ru-RU" sz="800" spc="5" dirty="0">
              <a:solidFill>
                <a:srgbClr val="231F20"/>
              </a:solidFill>
              <a:latin typeface="Calibri"/>
              <a:cs typeface="Calibri"/>
            </a:endParaRPr>
          </a:p>
          <a:p>
            <a:pPr marL="298450" indent="-285750">
              <a:buFont typeface="Wingdings" panose="05000000000000000000" pitchFamily="2" charset="2"/>
              <a:buChar char="Ø"/>
            </a:pPr>
            <a:r>
              <a:rPr lang="ru-RU" spc="5" dirty="0">
                <a:solidFill>
                  <a:srgbClr val="231F20"/>
                </a:solidFill>
                <a:latin typeface="Calibri"/>
                <a:cs typeface="Calibri"/>
              </a:rPr>
              <a:t>ПРОДУКТЫ ПИТАНИЯ ИЗ РАСТИТЕЛЬНОГО СЫРЬЯ</a:t>
            </a:r>
          </a:p>
          <a:p>
            <a:pPr marL="12700"/>
            <a:endParaRPr sz="1400" dirty="0">
              <a:latin typeface="Calibri"/>
              <a:cs typeface="Calibri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304652" y="3537860"/>
            <a:ext cx="4968552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ru-RU" sz="2000" dirty="0">
                <a:solidFill>
                  <a:srgbClr val="3FAB3C"/>
                </a:solidFill>
              </a:rPr>
              <a:t>ПРОГРАММА МАГИСТРАТУРЫ:</a:t>
            </a:r>
          </a:p>
          <a:p>
            <a:pPr marL="12700"/>
            <a:endParaRPr lang="ru-RU" sz="800" dirty="0">
              <a:solidFill>
                <a:srgbClr val="20B09C"/>
              </a:solidFill>
            </a:endParaRPr>
          </a:p>
          <a:p>
            <a:pPr marL="298450" indent="-285750">
              <a:buFont typeface="Wingdings" panose="05000000000000000000" pitchFamily="2" charset="2"/>
              <a:buChar char="Ø"/>
            </a:pPr>
            <a:r>
              <a:rPr lang="ru-RU" spc="5" dirty="0">
                <a:solidFill>
                  <a:srgbClr val="231F20"/>
                </a:solidFill>
                <a:cs typeface="Calibri"/>
              </a:rPr>
              <a:t>САДОВОДСТВО</a:t>
            </a:r>
            <a:r>
              <a:rPr lang="en-US" spc="5" dirty="0">
                <a:solidFill>
                  <a:srgbClr val="231F20"/>
                </a:solidFill>
                <a:cs typeface="Calibri"/>
              </a:rPr>
              <a:t> </a:t>
            </a:r>
            <a:endParaRPr lang="ru-RU" spc="5" dirty="0">
              <a:solidFill>
                <a:srgbClr val="231F20"/>
              </a:solidFill>
              <a:cs typeface="Calibri"/>
            </a:endParaRPr>
          </a:p>
          <a:p>
            <a:pPr marL="12700"/>
            <a:r>
              <a:rPr lang="en-US" sz="1400" spc="-5" dirty="0">
                <a:solidFill>
                  <a:srgbClr val="20B09C"/>
                </a:solidFill>
                <a:cs typeface="Calibri"/>
              </a:rPr>
              <a:t>       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 </a:t>
            </a:r>
            <a:r>
              <a:rPr lang="ru-RU" spc="-5" dirty="0">
                <a:cs typeface="Calibri"/>
              </a:rPr>
              <a:t>ИНТЕНСИВНОЕ ПЛОДООВОЩЕВОДСТВО            </a:t>
            </a:r>
          </a:p>
          <a:p>
            <a:pPr marL="12700"/>
            <a:r>
              <a:rPr lang="ru-RU" spc="-5" dirty="0">
                <a:cs typeface="Calibri"/>
              </a:rPr>
              <a:t>                    И ДЕКОРАТИВНОЕ САДОВОДСТВО</a:t>
            </a:r>
            <a:endParaRPr lang="ru-RU" spc="-5" dirty="0">
              <a:solidFill>
                <a:srgbClr val="20B09C"/>
              </a:solidFill>
              <a:cs typeface="Calibri"/>
            </a:endParaRPr>
          </a:p>
          <a:p>
            <a:pPr marL="12700"/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5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4"/>
          <p:cNvSpPr/>
          <p:nvPr/>
        </p:nvSpPr>
        <p:spPr>
          <a:xfrm>
            <a:off x="994844" y="6013525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6" r="1"/>
          <a:stretch/>
        </p:blipFill>
        <p:spPr>
          <a:xfrm>
            <a:off x="6713364" y="1657525"/>
            <a:ext cx="4553124" cy="4356000"/>
          </a:xfrm>
          <a:prstGeom prst="rect">
            <a:avLst/>
          </a:prstGeom>
        </p:spPr>
      </p:pic>
      <p:sp>
        <p:nvSpPr>
          <p:cNvPr id="13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13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28648" y="215238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ФАКУЛЬТЕТ ПЛОДООВОЩЕВОДСТВА И </a:t>
            </a:r>
          </a:p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                      ПЕРЕРАБАТЫВАЮЩИХ ТЕХНОЛОГИЙ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57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04652" y="938120"/>
            <a:ext cx="8094724" cy="23391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ru-RU" sz="2000" dirty="0">
                <a:solidFill>
                  <a:srgbClr val="3FAB3C"/>
                </a:solidFill>
              </a:rPr>
              <a:t>ПРОГРАММЫ БАКАЛАВРИАТА:</a:t>
            </a:r>
          </a:p>
          <a:p>
            <a:pPr marL="12700" algn="just"/>
            <a:endParaRPr lang="ru-RU" sz="800" b="1" dirty="0"/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ЗООТЕХНИЯ</a:t>
            </a:r>
            <a:endParaRPr lang="en-US" dirty="0"/>
          </a:p>
          <a:p>
            <a:pPr marL="12700" algn="just"/>
            <a:endParaRPr lang="en-US" sz="500" spc="-5" dirty="0">
              <a:solidFill>
                <a:srgbClr val="231F20"/>
              </a:solidFill>
              <a:cs typeface="Calibri"/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ВОДНЫЕ БИОРЕСУРСЫ И АКВАКУЛЬТУРА</a:t>
            </a:r>
            <a:endParaRPr lang="en-US" dirty="0"/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Профиль: </a:t>
            </a:r>
            <a:r>
              <a:rPr lang="ru-RU" spc="-5" dirty="0">
                <a:solidFill>
                  <a:srgbClr val="231F20"/>
                </a:solidFill>
                <a:cs typeface="Calibri"/>
              </a:rPr>
              <a:t>УПРАВЛЕНИЕ ВОДНЫМИ БИОРЕСУРСАМИ И РЫБООХРАНА</a:t>
            </a:r>
            <a:endParaRPr lang="en-US" dirty="0"/>
          </a:p>
          <a:p>
            <a:pPr marL="12700" algn="just"/>
            <a:endParaRPr lang="en-US" sz="500" spc="-5" dirty="0">
              <a:solidFill>
                <a:srgbClr val="231F20"/>
              </a:solidFill>
              <a:cs typeface="Calibri"/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spc="-5" dirty="0">
                <a:solidFill>
                  <a:srgbClr val="231F20"/>
                </a:solidFill>
                <a:cs typeface="Calibri"/>
              </a:rPr>
              <a:t>БИОЛОГИЯ</a:t>
            </a:r>
            <a:endParaRPr lang="en-US" spc="-5" dirty="0">
              <a:solidFill>
                <a:srgbClr val="231F20"/>
              </a:solidFill>
              <a:cs typeface="Calibri"/>
            </a:endParaRPr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Профиль: </a:t>
            </a:r>
            <a:r>
              <a:rPr lang="ru-RU" spc="-5" dirty="0">
                <a:solidFill>
                  <a:srgbClr val="231F20"/>
                </a:solidFill>
                <a:cs typeface="Calibri"/>
              </a:rPr>
              <a:t>КИНОЛОГИЯ</a:t>
            </a:r>
            <a:endParaRPr lang="en-US" spc="-5" dirty="0">
              <a:solidFill>
                <a:srgbClr val="231F20"/>
              </a:solidFill>
              <a:cs typeface="Calibri"/>
            </a:endParaRPr>
          </a:p>
          <a:p>
            <a:pPr marL="12700"/>
            <a:endParaRPr lang="en-US" sz="1200" b="1" spc="-5" dirty="0">
              <a:solidFill>
                <a:srgbClr val="231F20"/>
              </a:solidFill>
              <a:cs typeface="Calibri"/>
            </a:endParaRPr>
          </a:p>
          <a:p>
            <a:pPr marL="12700"/>
            <a:endParaRPr lang="en-US" sz="1200" b="1" spc="-5" dirty="0">
              <a:solidFill>
                <a:srgbClr val="231F20"/>
              </a:solidFill>
              <a:cs typeface="Calibri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FACULTIES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02" y="99364"/>
            <a:ext cx="1552106" cy="51023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56759" y="3102275"/>
            <a:ext cx="662473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/>
            <a:r>
              <a:rPr lang="ru-RU" sz="2000" dirty="0">
                <a:solidFill>
                  <a:srgbClr val="3FAB3C"/>
                </a:solidFill>
              </a:rPr>
              <a:t>ПРОГРАММА МАГИСТРАТУРЫ:</a:t>
            </a:r>
            <a:endParaRPr lang="en-US" sz="2000" dirty="0">
              <a:solidFill>
                <a:srgbClr val="3FAB3C"/>
              </a:solidFill>
            </a:endParaRPr>
          </a:p>
          <a:p>
            <a:pPr marL="12700" algn="just"/>
            <a:endParaRPr lang="ru-RU" sz="800" dirty="0">
              <a:solidFill>
                <a:srgbClr val="20B09C"/>
              </a:solidFill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ЗООТЕХНИЯ</a:t>
            </a:r>
            <a:endParaRPr lang="en-US" dirty="0"/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 </a:t>
            </a:r>
            <a:r>
              <a:rPr lang="ru-RU" spc="-5" dirty="0">
                <a:solidFill>
                  <a:srgbClr val="231F20"/>
                </a:solidFill>
                <a:cs typeface="Calibri"/>
              </a:rPr>
              <a:t>РАЗВЕДЕНИЕ, СЕЛЕКЦИЯ, ГЕНЕТИКА И ВОСПРОИЗВОДСТВО                   </a:t>
            </a:r>
          </a:p>
          <a:p>
            <a:pPr marL="12700" algn="just"/>
            <a:r>
              <a:rPr lang="ru-RU" spc="-5" dirty="0">
                <a:solidFill>
                  <a:srgbClr val="231F20"/>
                </a:solidFill>
                <a:cs typeface="Calibri"/>
              </a:rPr>
              <a:t>               СЕЛЬСКОХОЗЯЙСТВЕННЫХ ЖИВОТНЫХ;</a:t>
            </a:r>
          </a:p>
          <a:p>
            <a:pPr marL="12700" algn="just"/>
            <a:r>
              <a:rPr lang="ru-RU" spc="-5" dirty="0">
                <a:solidFill>
                  <a:srgbClr val="231F20"/>
                </a:solidFill>
                <a:cs typeface="Calibri"/>
              </a:rPr>
              <a:t>               ЧАСТНАЯ ЗООТЕХНИЯ, ПРОИЗВОДСТВО ПРОДУКТОВ  </a:t>
            </a:r>
          </a:p>
          <a:p>
            <a:pPr marL="12700" algn="just"/>
            <a:r>
              <a:rPr lang="ru-RU" spc="-5" dirty="0">
                <a:solidFill>
                  <a:srgbClr val="231F20"/>
                </a:solidFill>
                <a:cs typeface="Calibri"/>
              </a:rPr>
              <a:t>               ЖИВОТНОВОДСТВА</a:t>
            </a:r>
            <a:endParaRPr lang="ru-RU" dirty="0"/>
          </a:p>
        </p:txBody>
      </p:sp>
      <p:sp>
        <p:nvSpPr>
          <p:cNvPr id="1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ФАКУЛЬТЕТ ЗООИНЖЕНЕРИИ И БИОТЕХНОЛОГИЙ</a:t>
            </a:r>
          </a:p>
        </p:txBody>
      </p:sp>
      <p:sp>
        <p:nvSpPr>
          <p:cNvPr id="25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4"/>
          <p:cNvSpPr/>
          <p:nvPr/>
        </p:nvSpPr>
        <p:spPr>
          <a:xfrm>
            <a:off x="994844" y="6013525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pic>
        <p:nvPicPr>
          <p:cNvPr id="15" name="Picture 3" descr="F:\Агрорусь Подборка общая\1 биотех (19).jpg"/>
          <p:cNvPicPr>
            <a:picLocks noChangeAspect="1" noChangeArrowheads="1"/>
          </p:cNvPicPr>
          <p:nvPr/>
        </p:nvPicPr>
        <p:blipFill>
          <a:blip r:embed="rId4" cstate="print"/>
          <a:srcRect l="24816" r="27654"/>
          <a:stretch>
            <a:fillRect/>
          </a:stretch>
        </p:blipFill>
        <p:spPr bwMode="auto">
          <a:xfrm>
            <a:off x="8037130" y="1483953"/>
            <a:ext cx="3229358" cy="4529572"/>
          </a:xfrm>
          <a:prstGeom prst="rect">
            <a:avLst/>
          </a:prstGeom>
          <a:noFill/>
        </p:spPr>
      </p:pic>
      <p:sp>
        <p:nvSpPr>
          <p:cNvPr id="19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14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76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04652" y="918506"/>
            <a:ext cx="5715040" cy="27853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ru-RU" sz="2000" dirty="0">
                <a:solidFill>
                  <a:srgbClr val="3FAB3C"/>
                </a:solidFill>
              </a:rPr>
              <a:t>ПРОГРАММЫ БАКАЛАВРИАТА:</a:t>
            </a:r>
            <a:endParaRPr lang="en-US" sz="2000" dirty="0">
              <a:solidFill>
                <a:srgbClr val="3FAB3C"/>
              </a:solidFill>
            </a:endParaRPr>
          </a:p>
          <a:p>
            <a:pPr marL="12700" algn="just"/>
            <a:endParaRPr lang="en-US" sz="800" dirty="0">
              <a:solidFill>
                <a:srgbClr val="20B09C"/>
              </a:solidFill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СТРОИТЕЛЬСТВО</a:t>
            </a:r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Профиль: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 </a:t>
            </a:r>
            <a:r>
              <a:rPr lang="ru-RU" spc="-5" dirty="0">
                <a:cs typeface="Calibri"/>
              </a:rPr>
              <a:t>ПРОМЫШЛЕННОЕ И ГРАЖДАНСКОЕ  </a:t>
            </a:r>
          </a:p>
          <a:p>
            <a:pPr marL="12700" algn="just"/>
            <a:r>
              <a:rPr lang="ru-RU" spc="-5" dirty="0">
                <a:cs typeface="Calibri"/>
              </a:rPr>
              <a:t>               СТРОИТЕЛЬСТВО</a:t>
            </a:r>
          </a:p>
          <a:p>
            <a:pPr marL="12700" algn="just"/>
            <a:endParaRPr lang="ru-RU" sz="1400" spc="-5" dirty="0">
              <a:cs typeface="Calibri"/>
            </a:endParaRPr>
          </a:p>
          <a:p>
            <a:pPr marL="12700" algn="just"/>
            <a:endParaRPr lang="en-US" sz="300" spc="-5" dirty="0">
              <a:cs typeface="Calibri"/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ЗЕМЛЕУСТРОЙСТВО И КАДАСТРЫ</a:t>
            </a:r>
            <a:endParaRPr lang="en-US" dirty="0"/>
          </a:p>
          <a:p>
            <a:pPr marL="12700" algn="just"/>
            <a:r>
              <a:rPr lang="en-US" sz="1400" spc="-5" dirty="0">
                <a:solidFill>
                  <a:srgbClr val="3FAB3C"/>
                </a:solidFill>
                <a:cs typeface="Calibri"/>
              </a:rPr>
              <a:t>Main field of study</a:t>
            </a:r>
            <a:r>
              <a:rPr lang="ru-RU" sz="1400" spc="-5" dirty="0">
                <a:solidFill>
                  <a:srgbClr val="3FAB3C"/>
                </a:solidFill>
                <a:cs typeface="Calibri"/>
              </a:rPr>
              <a:t>: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 </a:t>
            </a:r>
            <a:r>
              <a:rPr lang="ru-RU" spc="-5" dirty="0">
                <a:cs typeface="Calibri"/>
              </a:rPr>
              <a:t>ЗЕМЛЕУСТРОЙСТВО;</a:t>
            </a:r>
            <a:endParaRPr lang="en-US" spc="-5" dirty="0">
              <a:cs typeface="Calibri"/>
            </a:endParaRPr>
          </a:p>
          <a:p>
            <a:pPr marL="12700" algn="just"/>
            <a:r>
              <a:rPr lang="en-US" spc="-5" dirty="0">
                <a:cs typeface="Calibri"/>
              </a:rPr>
              <a:t> </a:t>
            </a:r>
            <a:r>
              <a:rPr lang="ru-RU" spc="-5" dirty="0">
                <a:cs typeface="Calibri"/>
              </a:rPr>
              <a:t>                          </a:t>
            </a:r>
            <a:r>
              <a:rPr lang="en-US" spc="-5" dirty="0">
                <a:cs typeface="Calibri"/>
              </a:rPr>
              <a:t> </a:t>
            </a:r>
            <a:r>
              <a:rPr lang="ru-RU" spc="-5" dirty="0">
                <a:cs typeface="Calibri"/>
              </a:rPr>
              <a:t>ЗЕМЕЛЬНЫЙ КАДАСТР</a:t>
            </a:r>
            <a:endParaRPr lang="en-US" spc="-5" dirty="0">
              <a:cs typeface="Calibri"/>
            </a:endParaRPr>
          </a:p>
          <a:p>
            <a:pPr marL="12700" algn="just"/>
            <a:endParaRPr lang="en-US" sz="1400" spc="-5" dirty="0">
              <a:cs typeface="Calibri"/>
            </a:endParaRPr>
          </a:p>
          <a:p>
            <a:pPr marL="12700" algn="just"/>
            <a:endParaRPr lang="en-US" sz="1400" spc="-5" dirty="0">
              <a:cs typeface="Calibri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FACULTIES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02" y="99364"/>
            <a:ext cx="1552106" cy="51023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12720" y="3395356"/>
            <a:ext cx="563245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algn="just"/>
            <a:r>
              <a:rPr lang="ru-RU" sz="2000" dirty="0">
                <a:solidFill>
                  <a:srgbClr val="3FAB3C"/>
                </a:solidFill>
              </a:rPr>
              <a:t>ПРОГРАММА МАГИСТРАТУРЫ:</a:t>
            </a:r>
            <a:endParaRPr lang="en-US" sz="2000" dirty="0">
              <a:solidFill>
                <a:srgbClr val="3FAB3C"/>
              </a:solidFill>
            </a:endParaRPr>
          </a:p>
          <a:p>
            <a:pPr marL="12700" algn="just"/>
            <a:endParaRPr lang="en-US" sz="800" dirty="0"/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ЗЕМЛЕУСТРОЙСТВО И КАДАСТРЫ</a:t>
            </a:r>
            <a:endParaRPr lang="en-US" dirty="0"/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spc="-5" dirty="0">
                <a:cs typeface="Calibri"/>
              </a:rPr>
              <a:t>ЗЕМЛЕУСТРОЙСТВО</a:t>
            </a:r>
            <a:endParaRPr lang="ru-RU" dirty="0"/>
          </a:p>
        </p:txBody>
      </p:sp>
      <p:sp>
        <p:nvSpPr>
          <p:cNvPr id="13" name="object 2"/>
          <p:cNvSpPr>
            <a:spLocks noChangeAspect="1"/>
          </p:cNvSpPr>
          <p:nvPr/>
        </p:nvSpPr>
        <p:spPr>
          <a:xfrm>
            <a:off x="5629014" y="1946045"/>
            <a:ext cx="5654313" cy="40720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663525" y="170688"/>
            <a:ext cx="10412606" cy="5631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dirty="0">
                <a:solidFill>
                  <a:schemeClr val="bg1"/>
                </a:solidFill>
                <a:latin typeface="+mn-lt"/>
              </a:rPr>
              <a:t>ФАКУЛЬТЕТ ЗЕМЛЕУСТРОЙСТВА И </a:t>
            </a:r>
          </a:p>
          <a:p>
            <a:r>
              <a:rPr lang="ru-RU" sz="2200" dirty="0">
                <a:solidFill>
                  <a:schemeClr val="bg1"/>
                </a:solidFill>
                <a:latin typeface="+mn-lt"/>
              </a:rPr>
              <a:t>                      СЕЛЬСКОХОЗЯЙСТВЕННОГО СТРОИТЕЛЬСТВА</a:t>
            </a:r>
          </a:p>
        </p:txBody>
      </p:sp>
      <p:sp>
        <p:nvSpPr>
          <p:cNvPr id="25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4"/>
          <p:cNvSpPr/>
          <p:nvPr/>
        </p:nvSpPr>
        <p:spPr>
          <a:xfrm>
            <a:off x="994844" y="6013525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15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58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"/>
          <p:cNvSpPr>
            <a:spLocks noChangeAspect="1"/>
          </p:cNvSpPr>
          <p:nvPr/>
        </p:nvSpPr>
        <p:spPr>
          <a:xfrm>
            <a:off x="7002271" y="1495617"/>
            <a:ext cx="4248472" cy="4494083"/>
          </a:xfrm>
          <a:prstGeom prst="rect">
            <a:avLst/>
          </a:prstGeom>
          <a:blipFill>
            <a:blip r:embed="rId3" cstate="print"/>
            <a:srcRect/>
            <a:stretch>
              <a:fillRect l="-33150" r="-34458" b="-14762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45764" y="850852"/>
            <a:ext cx="6372390" cy="30008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ru-RU" dirty="0">
                <a:solidFill>
                  <a:srgbClr val="3FAB3C"/>
                </a:solidFill>
              </a:rPr>
              <a:t>ПРОГРАММЫ БАКАЛАВРИАТА:</a:t>
            </a:r>
            <a:endParaRPr lang="en-US" dirty="0">
              <a:solidFill>
                <a:srgbClr val="3FAB3C"/>
              </a:solidFill>
            </a:endParaRPr>
          </a:p>
          <a:p>
            <a:pPr marL="12700" algn="just"/>
            <a:endParaRPr lang="en-US" sz="300" dirty="0">
              <a:solidFill>
                <a:srgbClr val="20B09C"/>
              </a:solidFill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ЭКСПЛУАТАЦИЯ ТРАНСПОРТНО-ТЕХНОЛОГИЧЕСКИХ МАШИН И </a:t>
            </a:r>
          </a:p>
          <a:p>
            <a:pPr marL="12700" algn="just"/>
            <a:r>
              <a:rPr lang="ru-RU" sz="1600" dirty="0"/>
              <a:t>      КОМПЛЕКСОВ</a:t>
            </a:r>
            <a:endParaRPr lang="en-US" sz="1600" dirty="0"/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Профиль: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 </a:t>
            </a:r>
            <a:r>
              <a:rPr lang="ru-RU" sz="1600" spc="-5" dirty="0">
                <a:cs typeface="Calibri"/>
              </a:rPr>
              <a:t>СЕРВИС ТРАНСПОРТНЫХ И ТРАНСПОРТНО-ТЕХНОЛОГИЧЕСКИХ </a:t>
            </a:r>
          </a:p>
          <a:p>
            <a:pPr marL="12700" algn="just"/>
            <a:r>
              <a:rPr lang="ru-RU" sz="1600" spc="-5" dirty="0">
                <a:cs typeface="Calibri"/>
              </a:rPr>
              <a:t>                 МАШИН И ОБОРУДОВАНИЯ (СЕЛЬСКОЕ ХОЗЯЙСТВО)</a:t>
            </a:r>
            <a:endParaRPr lang="en-US" sz="1600" spc="-5" dirty="0">
              <a:cs typeface="Calibri"/>
            </a:endParaRPr>
          </a:p>
          <a:p>
            <a:pPr marL="12700" algn="just"/>
            <a:endParaRPr lang="en-US" sz="500" spc="-5" dirty="0">
              <a:cs typeface="Calibri"/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АГРОИНЖЕНЕРИЯ</a:t>
            </a:r>
            <a:endParaRPr lang="en-US" sz="1600" dirty="0"/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Профиль: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 </a:t>
            </a:r>
            <a:r>
              <a:rPr lang="ru-RU" sz="1600" spc="-5" dirty="0">
                <a:cs typeface="Calibri"/>
              </a:rPr>
              <a:t>ЭКСПЛУАТАЦИЯ ТРАНСПОРТНО-ТЕХНОЛОГИЧЕСКИХ МАШИН;</a:t>
            </a:r>
          </a:p>
          <a:p>
            <a:pPr marL="12700" algn="just"/>
            <a:r>
              <a:rPr lang="ru-RU" sz="1600" spc="-5" dirty="0">
                <a:cs typeface="Calibri"/>
              </a:rPr>
              <a:t>                 ЭНЕРГЕТИЧЕСКИЕ УСТАНОВКИ И СИСТЕМЫ ЭНЕРГОСНАБЖЕНИЯ          </a:t>
            </a:r>
          </a:p>
          <a:p>
            <a:pPr marL="12700" algn="just"/>
            <a:r>
              <a:rPr lang="ru-RU" sz="1600" spc="-5" dirty="0">
                <a:cs typeface="Calibri"/>
              </a:rPr>
              <a:t>                 СЕЛЬСКОХОЗЯЙСТВЕННЫХ ПОТРЕБИТЕЛЕЙ;</a:t>
            </a:r>
            <a:endParaRPr lang="en-US" sz="1600" spc="-5" dirty="0">
              <a:cs typeface="Calibri"/>
            </a:endParaRPr>
          </a:p>
          <a:p>
            <a:pPr marL="12700" algn="just"/>
            <a:r>
              <a:rPr lang="en-US" sz="1600" spc="-5" dirty="0">
                <a:cs typeface="Calibri"/>
              </a:rPr>
              <a:t>              </a:t>
            </a:r>
            <a:r>
              <a:rPr lang="ru-RU" sz="1600" spc="-5" dirty="0">
                <a:cs typeface="Calibri"/>
              </a:rPr>
              <a:t> </a:t>
            </a:r>
            <a:r>
              <a:rPr lang="en-US" sz="1600" spc="-5" dirty="0">
                <a:cs typeface="Calibri"/>
              </a:rPr>
              <a:t>  </a:t>
            </a:r>
            <a:r>
              <a:rPr lang="ru-RU" sz="1600" spc="-5" dirty="0">
                <a:cs typeface="Calibri"/>
              </a:rPr>
              <a:t>ЭЛЕКТРООБОРУДОВАНИЕ И ЭЛЕКТРОТЕХНОЛОГИИ В АПК</a:t>
            </a:r>
            <a:endParaRPr lang="en-US" sz="1600" spc="-5" dirty="0">
              <a:cs typeface="Calibri"/>
            </a:endParaRPr>
          </a:p>
          <a:p>
            <a:pPr marL="12700" algn="just"/>
            <a:endParaRPr lang="en-US" sz="500" spc="-5" dirty="0">
              <a:cs typeface="Calibri"/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sz="1600" spc="-5" dirty="0">
                <a:cs typeface="Calibri"/>
              </a:rPr>
              <a:t>ТЕХНОСФЕРНАЯ БЕЗОПАСНОСТЬ</a:t>
            </a:r>
            <a:endParaRPr lang="en-US" sz="1400" spc="-5" dirty="0">
              <a:cs typeface="Calibri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FACULTIES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02" y="99364"/>
            <a:ext cx="1552106" cy="51023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09061" y="3807078"/>
            <a:ext cx="71594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/>
            <a:r>
              <a:rPr lang="ru-RU" dirty="0">
                <a:solidFill>
                  <a:srgbClr val="3FAB3C"/>
                </a:solidFill>
              </a:rPr>
              <a:t>ПРОГРАММЫ МАГИСТРАТУРЫ:</a:t>
            </a:r>
            <a:endParaRPr lang="en-US" dirty="0">
              <a:solidFill>
                <a:srgbClr val="3FAB3C"/>
              </a:solidFill>
            </a:endParaRPr>
          </a:p>
          <a:p>
            <a:pPr marL="12700" algn="just"/>
            <a:endParaRPr lang="en-US" sz="300" dirty="0">
              <a:solidFill>
                <a:srgbClr val="20B09C"/>
              </a:solidFill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sz="1600" dirty="0"/>
              <a:t>АГРОИНЖЕНЕРИЯ</a:t>
            </a:r>
            <a:endParaRPr lang="en-US" sz="1600" dirty="0"/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sz="1600" spc="-5" dirty="0">
                <a:cs typeface="Calibri"/>
              </a:rPr>
              <a:t>ТЕХНИЧЕСКИЕ СИСТЕМЫ В АГРОБИЗНЕСЕ;</a:t>
            </a:r>
          </a:p>
          <a:p>
            <a:pPr marL="12700" algn="just"/>
            <a:r>
              <a:rPr lang="en-US" sz="1600" spc="-5" dirty="0">
                <a:cs typeface="Calibri"/>
              </a:rPr>
              <a:t>                 </a:t>
            </a:r>
            <a:r>
              <a:rPr lang="ru-RU" sz="1600" spc="-5" dirty="0">
                <a:cs typeface="Calibri"/>
              </a:rPr>
              <a:t>ЭНЕРГЕТИЧЕСКИЙ МЕНЕДЖМЕНТ И ИНЖИНИРИНГ ЭНЕРГОСИСТЕМ</a:t>
            </a:r>
            <a:endParaRPr lang="en-US" sz="1600" spc="-5" dirty="0">
              <a:cs typeface="Calibri"/>
            </a:endParaRPr>
          </a:p>
          <a:p>
            <a:pPr marL="12700" algn="just"/>
            <a:endParaRPr lang="en-US" sz="500" spc="-5" dirty="0">
              <a:cs typeface="Calibri"/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sz="1600" spc="-5" dirty="0">
                <a:cs typeface="Calibri"/>
              </a:rPr>
              <a:t>ТЕПЛОЭНЕРГЕТИКА И ТЕПЛОТЕХНИКА</a:t>
            </a:r>
            <a:endParaRPr lang="en-US" sz="1600" spc="-5" dirty="0">
              <a:cs typeface="Calibri"/>
            </a:endParaRPr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sz="1600" spc="-5" dirty="0">
                <a:cs typeface="Calibri"/>
              </a:rPr>
              <a:t>ЭНЕРГООБЕСПЕЧЕНИЕ ПРЕДПРИЯТИЙ.</a:t>
            </a:r>
          </a:p>
          <a:p>
            <a:pPr marL="12700" algn="just"/>
            <a:r>
              <a:rPr lang="en-US" sz="1600" spc="-5" dirty="0">
                <a:cs typeface="Calibri"/>
              </a:rPr>
              <a:t>                 </a:t>
            </a:r>
            <a:r>
              <a:rPr lang="ru-RU" sz="1600" spc="-5" dirty="0">
                <a:cs typeface="Calibri"/>
              </a:rPr>
              <a:t>ТЕПЛОМАССООБМЕННЫЕ ПРОЦЕССЫ И УСТАНОВКИ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347228" y="4811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7" name="object 4"/>
          <p:cNvSpPr/>
          <p:nvPr/>
        </p:nvSpPr>
        <p:spPr>
          <a:xfrm>
            <a:off x="0" y="-16042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ФАКУЛЬТЕТ ТЕХНИЧЕСКИХ СИСТЕМ, СЕРВИСА  И ЭНЕРГЕТИКИ</a:t>
            </a:r>
          </a:p>
        </p:txBody>
      </p:sp>
      <p:sp>
        <p:nvSpPr>
          <p:cNvPr id="30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4"/>
          <p:cNvSpPr/>
          <p:nvPr/>
        </p:nvSpPr>
        <p:spPr>
          <a:xfrm>
            <a:off x="997811" y="5993962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16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062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44088" y="919061"/>
            <a:ext cx="5715040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ru-RU" sz="2000" dirty="0">
                <a:solidFill>
                  <a:srgbClr val="3FAB3C"/>
                </a:solidFill>
              </a:rPr>
              <a:t>ПРОГРАММЫ БАКАЛАВРИАТА:</a:t>
            </a:r>
            <a:endParaRPr lang="en-US" sz="2000" dirty="0">
              <a:solidFill>
                <a:srgbClr val="3FAB3C"/>
              </a:solidFill>
            </a:endParaRPr>
          </a:p>
          <a:p>
            <a:pPr marL="12700" algn="just"/>
            <a:endParaRPr lang="en-US" sz="800" dirty="0">
              <a:solidFill>
                <a:srgbClr val="20B09C"/>
              </a:solidFill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ЭКОНОМИКА</a:t>
            </a:r>
          </a:p>
          <a:p>
            <a:pPr marL="298450" indent="-285750" algn="just">
              <a:buFont typeface="Wingdings" panose="05000000000000000000" pitchFamily="2" charset="2"/>
              <a:buChar char="Ø"/>
            </a:pPr>
            <a:endParaRPr lang="ru-RU" sz="500" dirty="0"/>
          </a:p>
          <a:p>
            <a:pPr marL="298450" indent="-285750" algn="just">
              <a:buFont typeface="Wingdings" panose="05000000000000000000" pitchFamily="2" charset="2"/>
              <a:buChar char="Ø"/>
            </a:pPr>
            <a:endParaRPr lang="en-US" sz="500" dirty="0"/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МЕНЕДЖМЕНТ</a:t>
            </a:r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dirty="0"/>
              <a:t>МЕНЕДЖМЕНТ ОРГАНИЗАЦИИ</a:t>
            </a:r>
            <a:endParaRPr lang="en-US" sz="1400" spc="-5" dirty="0">
              <a:cs typeface="Calibri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FACULTIES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02" y="99364"/>
            <a:ext cx="1552106" cy="51023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44088" y="2520781"/>
            <a:ext cx="7951278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/>
            <a:r>
              <a:rPr lang="ru-RU" sz="2000" dirty="0">
                <a:solidFill>
                  <a:srgbClr val="3FAB3C"/>
                </a:solidFill>
              </a:rPr>
              <a:t>ПРОГРАММЫ МАГИСТРАТУРЫ:</a:t>
            </a:r>
            <a:endParaRPr lang="en-US" sz="2000" dirty="0">
              <a:solidFill>
                <a:srgbClr val="3FAB3C"/>
              </a:solidFill>
            </a:endParaRPr>
          </a:p>
          <a:p>
            <a:pPr marL="12700" algn="just"/>
            <a:endParaRPr lang="en-US" sz="800" dirty="0">
              <a:solidFill>
                <a:srgbClr val="20B09C"/>
              </a:solidFill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ЭКОНОМИКА</a:t>
            </a:r>
            <a:endParaRPr lang="en-US" dirty="0"/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spc="-5" dirty="0">
                <a:cs typeface="Calibri"/>
              </a:rPr>
              <a:t>АГРАРНАЯ ЭКОНОМИКА;</a:t>
            </a:r>
          </a:p>
          <a:p>
            <a:pPr marL="12700" algn="just"/>
            <a:r>
              <a:rPr lang="ru-RU" spc="-5" dirty="0">
                <a:cs typeface="Calibri"/>
              </a:rPr>
              <a:t>               БУХГАЛТЕРСКИЙ УЧЕТ. АНАЛИЗ. АУДИТ</a:t>
            </a:r>
          </a:p>
          <a:p>
            <a:pPr marL="12700" algn="just"/>
            <a:endParaRPr lang="en-US" sz="500" spc="-5" dirty="0">
              <a:cs typeface="Calibri"/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spc="-5" dirty="0">
                <a:cs typeface="Calibri"/>
              </a:rPr>
              <a:t>МЕНЕДЖМЕНТ</a:t>
            </a:r>
            <a:endParaRPr lang="en-US" spc="-5" dirty="0">
              <a:cs typeface="Calibri"/>
            </a:endParaRPr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spc="-5" dirty="0">
                <a:cs typeface="Calibri"/>
              </a:rPr>
              <a:t>МЕНЕДЖМЕНТ И МАРКЕТИНГ В МЕХАНИЗМЕ </a:t>
            </a:r>
          </a:p>
          <a:p>
            <a:pPr marL="12700" algn="just"/>
            <a:r>
              <a:rPr lang="ru-RU" spc="-5" dirty="0">
                <a:cs typeface="Calibri"/>
              </a:rPr>
              <a:t>               РАЗВИТИЯ ОТРАСЛЕВЫХ И МУНИЦИПАЛЬНЫХ </a:t>
            </a:r>
          </a:p>
          <a:p>
            <a:pPr marL="12700" algn="just"/>
            <a:r>
              <a:rPr lang="ru-RU" spc="-5" dirty="0">
                <a:cs typeface="Calibri"/>
              </a:rPr>
              <a:t>               ФОРМИРОВАНИЙ</a:t>
            </a:r>
            <a:endParaRPr lang="ru-RU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3347228" y="4811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26" name="object 2"/>
          <p:cNvSpPr>
            <a:spLocks noChangeAspect="1"/>
          </p:cNvSpPr>
          <p:nvPr/>
        </p:nvSpPr>
        <p:spPr>
          <a:xfrm>
            <a:off x="6078631" y="1816402"/>
            <a:ext cx="5187857" cy="4184192"/>
          </a:xfrm>
          <a:prstGeom prst="rect">
            <a:avLst/>
          </a:prstGeom>
          <a:blipFill>
            <a:blip r:embed="rId4" cstate="print"/>
            <a:srcRect/>
            <a:stretch>
              <a:fillRect l="-11357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ФАКУЛЬТЕТ ЭКОНОМИКИ И ОРГАНИЗАЦИИ В АПК</a:t>
            </a:r>
          </a:p>
        </p:txBody>
      </p:sp>
      <p:sp>
        <p:nvSpPr>
          <p:cNvPr id="27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4"/>
          <p:cNvSpPr/>
          <p:nvPr/>
        </p:nvSpPr>
        <p:spPr>
          <a:xfrm>
            <a:off x="997811" y="5993962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17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93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FACULTIES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02" y="99364"/>
            <a:ext cx="1552106" cy="51023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347228" y="4811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4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57000" y="38958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ФАКУЛЬТЕТ УПРАВЛЕНИЯ И РАЗВИТИЯ СЕЛЬСКИХ ТЕРРИТОРИЙ</a:t>
            </a:r>
          </a:p>
        </p:txBody>
      </p:sp>
      <p:sp>
        <p:nvSpPr>
          <p:cNvPr id="27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4"/>
          <p:cNvSpPr/>
          <p:nvPr/>
        </p:nvSpPr>
        <p:spPr>
          <a:xfrm>
            <a:off x="997811" y="5993962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15" name="object 7"/>
          <p:cNvSpPr txBox="1"/>
          <p:nvPr/>
        </p:nvSpPr>
        <p:spPr>
          <a:xfrm>
            <a:off x="376660" y="922328"/>
            <a:ext cx="7146689" cy="22467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ru-RU" sz="2000" dirty="0">
                <a:solidFill>
                  <a:srgbClr val="3FAB3C"/>
                </a:solidFill>
              </a:rPr>
              <a:t>ПРОГРАММЫ БАКАЛАВРИАТА:</a:t>
            </a:r>
            <a:endParaRPr lang="en-US" sz="2000" dirty="0">
              <a:solidFill>
                <a:srgbClr val="3FAB3C"/>
              </a:solidFill>
            </a:endParaRPr>
          </a:p>
          <a:p>
            <a:pPr marL="12700" algn="just"/>
            <a:endParaRPr lang="en-US" sz="800" dirty="0">
              <a:solidFill>
                <a:srgbClr val="20B09C"/>
              </a:solidFill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ГОСУДАРСТВЕННОЕ И МУНИЦИПАЛЬНОЕ УПРАВЛЕНИЕ</a:t>
            </a:r>
          </a:p>
          <a:p>
            <a:pPr marL="298450" indent="-285750" algn="just">
              <a:buFont typeface="Wingdings" panose="05000000000000000000" pitchFamily="2" charset="2"/>
              <a:buChar char="Ø"/>
            </a:pPr>
            <a:endParaRPr lang="en-US" sz="500" dirty="0"/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СЕРВИС</a:t>
            </a:r>
            <a:endParaRPr lang="en-US" dirty="0"/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spc="-5" dirty="0">
                <a:cs typeface="Calibri"/>
              </a:rPr>
              <a:t>СЕРВИС</a:t>
            </a:r>
            <a:endParaRPr lang="en-US" spc="-5" dirty="0">
              <a:cs typeface="Calibri"/>
            </a:endParaRPr>
          </a:p>
          <a:p>
            <a:pPr marL="12700" algn="just"/>
            <a:endParaRPr lang="en-US" sz="500" dirty="0"/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spc="-5" dirty="0">
                <a:cs typeface="Calibri"/>
              </a:rPr>
              <a:t>ТУРИЗМ</a:t>
            </a:r>
            <a:endParaRPr lang="en-US" spc="-5" dirty="0">
              <a:cs typeface="Calibri"/>
            </a:endParaRPr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spc="-5" dirty="0">
                <a:cs typeface="Calibri"/>
              </a:rPr>
              <a:t>ТЕХНОЛОГИЯ И ОРГАНИЗАЦИЯ </a:t>
            </a:r>
          </a:p>
          <a:p>
            <a:pPr marL="12700" algn="just"/>
            <a:r>
              <a:rPr lang="ru-RU" spc="-5" dirty="0">
                <a:cs typeface="Calibri"/>
              </a:rPr>
              <a:t>               ТУРИСТИЧЕСКОЙ ДЕЯТЕЛЬНОСТИ</a:t>
            </a:r>
            <a:r>
              <a:rPr lang="en-US" spc="-5" dirty="0">
                <a:cs typeface="Calibri"/>
              </a:rPr>
              <a:t>                                                    </a:t>
            </a:r>
            <a:endParaRPr lang="en-US" sz="1400" spc="-5" dirty="0">
              <a:cs typeface="Calibri"/>
            </a:endParaRPr>
          </a:p>
        </p:txBody>
      </p:sp>
      <p:sp>
        <p:nvSpPr>
          <p:cNvPr id="20" name="object 2"/>
          <p:cNvSpPr>
            <a:spLocks noChangeAspect="1"/>
          </p:cNvSpPr>
          <p:nvPr/>
        </p:nvSpPr>
        <p:spPr>
          <a:xfrm>
            <a:off x="6611217" y="2265300"/>
            <a:ext cx="4669278" cy="3728662"/>
          </a:xfrm>
          <a:prstGeom prst="rect">
            <a:avLst/>
          </a:prstGeom>
          <a:blipFill>
            <a:blip r:embed="rId4" cstate="print"/>
            <a:srcRect/>
            <a:stretch>
              <a:fillRect l="-10255" r="-1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Прямоугольник 20"/>
          <p:cNvSpPr/>
          <p:nvPr/>
        </p:nvSpPr>
        <p:spPr>
          <a:xfrm>
            <a:off x="315692" y="3275810"/>
            <a:ext cx="6715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/>
            <a:r>
              <a:rPr lang="ru-RU" sz="2000" dirty="0">
                <a:solidFill>
                  <a:srgbClr val="3FAB3C"/>
                </a:solidFill>
              </a:rPr>
              <a:t>ПРОГРАММА МАГИСТРАТУРЫ:</a:t>
            </a:r>
            <a:endParaRPr lang="en-US" sz="2000" dirty="0">
              <a:solidFill>
                <a:srgbClr val="3FAB3C"/>
              </a:solidFill>
            </a:endParaRPr>
          </a:p>
          <a:p>
            <a:pPr marL="12700" algn="just"/>
            <a:endParaRPr lang="en-US" sz="800" dirty="0">
              <a:solidFill>
                <a:srgbClr val="20B09C"/>
              </a:solidFill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dirty="0"/>
              <a:t>ГОСУДАРСТВЕННОЕ И МУНИЦИПАЛЬНОЕ УПРАВЛЕНИЕ</a:t>
            </a:r>
            <a:endParaRPr lang="en-US" dirty="0"/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20B09C"/>
                </a:solidFill>
                <a:cs typeface="Calibri"/>
              </a:rPr>
              <a:t>: </a:t>
            </a:r>
            <a:r>
              <a:rPr lang="ru-RU" dirty="0"/>
              <a:t>МУНИЦИПАЛЬНОЕ УПРАВЛЕНИЕ</a:t>
            </a:r>
            <a:endParaRPr lang="ru-RU" sz="1400" dirty="0"/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18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02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FACULTIES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02" y="99364"/>
            <a:ext cx="1552106" cy="51023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347228" y="4811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4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28648" y="54382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ЮРИДИЧЕСКИЙ ФАКУЛЬТЕТ</a:t>
            </a:r>
          </a:p>
        </p:txBody>
      </p:sp>
      <p:sp>
        <p:nvSpPr>
          <p:cNvPr id="27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4"/>
          <p:cNvSpPr/>
          <p:nvPr/>
        </p:nvSpPr>
        <p:spPr>
          <a:xfrm>
            <a:off x="997811" y="5993962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15" name="object 7"/>
          <p:cNvSpPr txBox="1"/>
          <p:nvPr/>
        </p:nvSpPr>
        <p:spPr>
          <a:xfrm>
            <a:off x="376661" y="952768"/>
            <a:ext cx="5572164" cy="9387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/>
            <a:r>
              <a:rPr lang="ru-RU" sz="2000" dirty="0">
                <a:solidFill>
                  <a:srgbClr val="3FAB3C"/>
                </a:solidFill>
              </a:rPr>
              <a:t>ПРОГРАММА БАКАЛАВРИАТА:</a:t>
            </a:r>
            <a:endParaRPr lang="en-US" sz="2000" dirty="0">
              <a:solidFill>
                <a:srgbClr val="3FAB3C"/>
              </a:solidFill>
            </a:endParaRPr>
          </a:p>
          <a:p>
            <a:pPr marL="12700" algn="just"/>
            <a:endParaRPr lang="en-US" sz="500" spc="-5" dirty="0">
              <a:cs typeface="Calibri"/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spc="-5" dirty="0">
                <a:cs typeface="Calibri"/>
              </a:rPr>
              <a:t>ЮРИСПРУДЕНЦИЯ</a:t>
            </a:r>
            <a:endParaRPr lang="en-US" spc="-5" dirty="0">
              <a:cs typeface="Calibri"/>
            </a:endParaRPr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spc="-5" dirty="0">
                <a:cs typeface="Calibri"/>
              </a:rPr>
              <a:t>КОРПОРАТИВНЫЙ ЮРИСТ В СФЕРЕ АГРОБИЗНЕСА</a:t>
            </a:r>
            <a:endParaRPr lang="en-US" sz="1400" spc="-5" dirty="0">
              <a:cs typeface="Calibri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6660" y="2095776"/>
            <a:ext cx="542928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/>
            <a:r>
              <a:rPr lang="ru-RU" sz="2000" dirty="0">
                <a:solidFill>
                  <a:srgbClr val="3FAB3C"/>
                </a:solidFill>
              </a:rPr>
              <a:t>ПРОГРАММА МАГИСТРАТУРЫ:</a:t>
            </a:r>
            <a:endParaRPr lang="en-US" sz="2000" dirty="0">
              <a:solidFill>
                <a:srgbClr val="3FAB3C"/>
              </a:solidFill>
            </a:endParaRPr>
          </a:p>
          <a:p>
            <a:pPr marL="12700" algn="just"/>
            <a:endParaRPr lang="en-US" sz="800" dirty="0">
              <a:solidFill>
                <a:srgbClr val="20B09C"/>
              </a:solidFill>
            </a:endParaRPr>
          </a:p>
          <a:p>
            <a:pPr marL="298450" indent="-285750" algn="just">
              <a:buFont typeface="Wingdings" panose="05000000000000000000" pitchFamily="2" charset="2"/>
              <a:buChar char="Ø"/>
            </a:pPr>
            <a:r>
              <a:rPr lang="ru-RU" spc="-5" dirty="0">
                <a:cs typeface="Calibri"/>
              </a:rPr>
              <a:t>ЮРИСПРУДЕНЦИЯ</a:t>
            </a:r>
            <a:endParaRPr lang="en-US" spc="-5" dirty="0">
              <a:cs typeface="Calibri"/>
            </a:endParaRPr>
          </a:p>
          <a:p>
            <a:pPr marL="12700" algn="just"/>
            <a:r>
              <a:rPr lang="ru-RU" sz="1400" spc="-5" dirty="0">
                <a:solidFill>
                  <a:srgbClr val="3FAB3C"/>
                </a:solidFill>
                <a:cs typeface="Calibri"/>
              </a:rPr>
              <a:t>Профиль</a:t>
            </a:r>
            <a:r>
              <a:rPr lang="en-US" sz="1400" spc="-5" dirty="0">
                <a:solidFill>
                  <a:srgbClr val="3FAB3C"/>
                </a:solidFill>
                <a:cs typeface="Calibri"/>
              </a:rPr>
              <a:t>: </a:t>
            </a:r>
            <a:r>
              <a:rPr lang="ru-RU" spc="-5" dirty="0">
                <a:cs typeface="Calibri"/>
              </a:rPr>
              <a:t>ЗЕМЕЛЬНОЕ ПРАВО. ПРИРОДОРЕСУРСНОЕ ПРАВО. ЭКОЛОГИЧЕСКОЕ ПРАВО. АГРАРНОЕ ПРАВО</a:t>
            </a:r>
            <a:endParaRPr lang="ru-RU" sz="1400" dirty="0"/>
          </a:p>
        </p:txBody>
      </p:sp>
      <p:pic>
        <p:nvPicPr>
          <p:cNvPr id="4098" name="Picture 2" descr="C:\Users\Святослав\Downloads\IMG_0809.JPG"/>
          <p:cNvPicPr>
            <a:picLocks noChangeAspect="1" noChangeArrowheads="1"/>
          </p:cNvPicPr>
          <p:nvPr/>
        </p:nvPicPr>
        <p:blipFill>
          <a:blip r:embed="rId4" cstate="print"/>
          <a:srcRect l="15191" r="15364"/>
          <a:stretch>
            <a:fillRect/>
          </a:stretch>
        </p:blipFill>
        <p:spPr bwMode="auto">
          <a:xfrm>
            <a:off x="6694456" y="1608158"/>
            <a:ext cx="4572032" cy="4389120"/>
          </a:xfrm>
          <a:prstGeom prst="rect">
            <a:avLst/>
          </a:prstGeom>
          <a:noFill/>
        </p:spPr>
      </p:pic>
      <p:sp>
        <p:nvSpPr>
          <p:cNvPr id="1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19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94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FACULTIES</a:t>
            </a:r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602" y="99364"/>
            <a:ext cx="1552106" cy="51023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347228" y="481172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4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657000" y="227764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  <a:latin typeface="+mn-lt"/>
              </a:rPr>
              <a:t>КОЛЛЕДЖ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 (на правах факультета </a:t>
            </a:r>
          </a:p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                          непрерывного профессионального образования)</a:t>
            </a:r>
          </a:p>
        </p:txBody>
      </p:sp>
      <p:sp>
        <p:nvSpPr>
          <p:cNvPr id="27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4"/>
          <p:cNvSpPr/>
          <p:nvPr/>
        </p:nvSpPr>
        <p:spPr>
          <a:xfrm>
            <a:off x="997811" y="5993962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22" name="Прямоугольник 21"/>
          <p:cNvSpPr/>
          <p:nvPr/>
        </p:nvSpPr>
        <p:spPr>
          <a:xfrm>
            <a:off x="304652" y="1070279"/>
            <a:ext cx="73014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FAB3C"/>
                </a:solidFill>
              </a:rPr>
              <a:t>ПРОГРАММЫ СРЕДНЕГО ПРОФЕССИОНАЛЬНОГО ОБРАЗОВАНИЯ: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04652" y="1639523"/>
            <a:ext cx="67445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</a:pPr>
            <a:r>
              <a:rPr lang="ru-RU" dirty="0"/>
              <a:t>ТЕХНОЛОГИЯ ПРОИЗВОДСТВА И ПЕРЕРАБОТКИ СЕЛЬСКОХОЗЯЙСТВЕННОЙ ПРОДУКЦИИ</a:t>
            </a: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ПРАВО И ОРГАНИЗАЦИЯ СОЦИАЛЬНОГО ОБЕСПЕЧЕНИЯ</a:t>
            </a:r>
            <a:endParaRPr lang="en-US" dirty="0"/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ТУРИЗМ</a:t>
            </a:r>
          </a:p>
        </p:txBody>
      </p:sp>
      <p:sp>
        <p:nvSpPr>
          <p:cNvPr id="30" name="object 2"/>
          <p:cNvSpPr>
            <a:spLocks noChangeAspect="1"/>
          </p:cNvSpPr>
          <p:nvPr/>
        </p:nvSpPr>
        <p:spPr>
          <a:xfrm>
            <a:off x="6677202" y="2436226"/>
            <a:ext cx="4589286" cy="3551210"/>
          </a:xfrm>
          <a:prstGeom prst="rect">
            <a:avLst/>
          </a:prstGeom>
          <a:blipFill>
            <a:blip r:embed="rId4" cstate="print"/>
            <a:srcRect/>
            <a:stretch>
              <a:fillRect l="-17471" r="-7453" b="-16928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22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Заголовок 1"/>
          <p:cNvSpPr txBox="1">
            <a:spLocks/>
          </p:cNvSpPr>
          <p:nvPr/>
        </p:nvSpPr>
        <p:spPr>
          <a:xfrm>
            <a:off x="10176278" y="1612904"/>
            <a:ext cx="2918114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2011 </a:t>
            </a: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"/>
          <a:stretch/>
        </p:blipFill>
        <p:spPr>
          <a:xfrm>
            <a:off x="0" y="1"/>
            <a:ext cx="11271227" cy="6369050"/>
          </a:xfrm>
          <a:prstGeom prst="rect">
            <a:avLst/>
          </a:prstGeom>
        </p:spPr>
      </p:pic>
      <p:sp>
        <p:nvSpPr>
          <p:cNvPr id="55" name="Заголовок 1"/>
          <p:cNvSpPr txBox="1">
            <a:spLocks/>
          </p:cNvSpPr>
          <p:nvPr/>
        </p:nvSpPr>
        <p:spPr>
          <a:xfrm>
            <a:off x="1934250" y="3528406"/>
            <a:ext cx="2918114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1917</a:t>
            </a: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3053734" y="3995458"/>
            <a:ext cx="2918114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1922</a:t>
            </a:r>
          </a:p>
        </p:txBody>
      </p:sp>
      <p:sp>
        <p:nvSpPr>
          <p:cNvPr id="57" name="Заголовок 1"/>
          <p:cNvSpPr txBox="1">
            <a:spLocks/>
          </p:cNvSpPr>
          <p:nvPr/>
        </p:nvSpPr>
        <p:spPr>
          <a:xfrm>
            <a:off x="4192419" y="4304996"/>
            <a:ext cx="2918114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1930</a:t>
            </a: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5509082" y="4332658"/>
            <a:ext cx="2918114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1934</a:t>
            </a:r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7053557" y="4074714"/>
            <a:ext cx="2918114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1945 </a:t>
            </a: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8353113" y="3417211"/>
            <a:ext cx="2918114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1971</a:t>
            </a: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9065683" y="2677778"/>
            <a:ext cx="2918114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1991</a:t>
            </a:r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10176278" y="1612904"/>
            <a:ext cx="1039386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2011 </a:t>
            </a: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1351671" y="2720793"/>
            <a:ext cx="2918114" cy="7226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dirty="0">
                <a:solidFill>
                  <a:schemeClr val="bg1"/>
                </a:solidFill>
              </a:rPr>
              <a:t>Открытие женских сельскохозяйственных курсов под руководством выдающегося ученого, профессора Ивана Александровича </a:t>
            </a:r>
            <a:r>
              <a:rPr lang="ru-RU" sz="1300" dirty="0" err="1">
                <a:solidFill>
                  <a:schemeClr val="bg1"/>
                </a:solidFill>
              </a:rPr>
              <a:t>Стебута</a:t>
            </a:r>
            <a:endParaRPr lang="ru-RU" sz="1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4" name="Заголовок 1"/>
          <p:cNvSpPr txBox="1">
            <a:spLocks/>
          </p:cNvSpPr>
          <p:nvPr/>
        </p:nvSpPr>
        <p:spPr>
          <a:xfrm>
            <a:off x="-21179" y="4117909"/>
            <a:ext cx="2918114" cy="5631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Курсы реорганизованы в </a:t>
            </a:r>
            <a:r>
              <a:rPr lang="ru-RU" sz="1300" dirty="0" err="1">
                <a:solidFill>
                  <a:schemeClr val="bg1"/>
                </a:solidFill>
                <a:latin typeface="+mn-lt"/>
              </a:rPr>
              <a:t>Стебутовский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 институт сельского хозяйства и лесоводства</a:t>
            </a: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2274917" y="5001490"/>
            <a:ext cx="2340666" cy="11674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На базе трех сельскохозяйственных институтов (включая </a:t>
            </a:r>
            <a:r>
              <a:rPr lang="ru-RU" sz="1300" dirty="0" err="1">
                <a:solidFill>
                  <a:schemeClr val="bg1"/>
                </a:solidFill>
                <a:latin typeface="+mn-lt"/>
              </a:rPr>
              <a:t>Стебутовский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 институт)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создан 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Петроградский сельскохозяйственный институт</a:t>
            </a:r>
          </a:p>
        </p:txBody>
      </p:sp>
      <p:sp>
        <p:nvSpPr>
          <p:cNvPr id="66" name="Заголовок 1"/>
          <p:cNvSpPr txBox="1">
            <a:spLocks/>
          </p:cNvSpPr>
          <p:nvPr/>
        </p:nvSpPr>
        <p:spPr>
          <a:xfrm>
            <a:off x="4153468" y="5094224"/>
            <a:ext cx="2340666" cy="95306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Институт 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превратился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в один из 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крупнейших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ВУЗов страны</a:t>
            </a: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5463166" y="5328195"/>
            <a:ext cx="2090236" cy="7422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Три ВУЗа 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объединены в Ленинградский сельскохозяйственный институт (ЛСХИ)</a:t>
            </a:r>
            <a:endParaRPr lang="ru-RU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8" name="Заголовок 1"/>
          <p:cNvSpPr txBox="1">
            <a:spLocks/>
          </p:cNvSpPr>
          <p:nvPr/>
        </p:nvSpPr>
        <p:spPr>
          <a:xfrm>
            <a:off x="7307995" y="5431451"/>
            <a:ext cx="2090236" cy="7422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ЛСХИ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возобновил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свою работу после возвращения из г. Пермь, куда был эвакуирован в начале Великой Отечественной войны</a:t>
            </a:r>
          </a:p>
        </p:txBody>
      </p:sp>
      <p:sp>
        <p:nvSpPr>
          <p:cNvPr id="69" name="Заголовок 1"/>
          <p:cNvSpPr txBox="1">
            <a:spLocks/>
          </p:cNvSpPr>
          <p:nvPr/>
        </p:nvSpPr>
        <p:spPr>
          <a:xfrm>
            <a:off x="8655008" y="4421327"/>
            <a:ext cx="2090236" cy="7422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ЛСХИ </a:t>
            </a:r>
          </a:p>
          <a:p>
            <a:r>
              <a:rPr lang="ru-RU" sz="1300" dirty="0">
                <a:solidFill>
                  <a:schemeClr val="bg1"/>
                </a:solidFill>
                <a:latin typeface="+mn-lt"/>
              </a:rPr>
              <a:t>награжден орденом Трудового Красного Знамени за успешную подготовку специалистов </a:t>
            </a:r>
          </a:p>
        </p:txBody>
      </p:sp>
      <p:sp>
        <p:nvSpPr>
          <p:cNvPr id="70" name="Заголовок 1"/>
          <p:cNvSpPr txBox="1">
            <a:spLocks/>
          </p:cNvSpPr>
          <p:nvPr/>
        </p:nvSpPr>
        <p:spPr>
          <a:xfrm>
            <a:off x="9580870" y="3552785"/>
            <a:ext cx="2090236" cy="7422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dirty="0">
                <a:solidFill>
                  <a:schemeClr val="bg1"/>
                </a:solidFill>
              </a:rPr>
              <a:t>ЛСХИ </a:t>
            </a:r>
          </a:p>
          <a:p>
            <a:r>
              <a:rPr lang="ru-RU" sz="1300" dirty="0">
                <a:solidFill>
                  <a:schemeClr val="bg1"/>
                </a:solidFill>
              </a:rPr>
              <a:t>преобразован в Ленинградский государственный аграрный университет</a:t>
            </a:r>
            <a:endParaRPr lang="ru-RU" sz="1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1" name="Заголовок 1"/>
          <p:cNvSpPr txBox="1">
            <a:spLocks/>
          </p:cNvSpPr>
          <p:nvPr/>
        </p:nvSpPr>
        <p:spPr>
          <a:xfrm>
            <a:off x="7868373" y="1796619"/>
            <a:ext cx="2451061" cy="1028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300" dirty="0">
                <a:solidFill>
                  <a:schemeClr val="bg1"/>
                </a:solidFill>
                <a:latin typeface="+mn-lt"/>
              </a:rPr>
              <a:t>Университет переименован в Санкт-Петербургский государственный аграрный университет</a:t>
            </a:r>
          </a:p>
          <a:p>
            <a:pPr algn="r"/>
            <a:r>
              <a:rPr lang="ru-RU" sz="1300" dirty="0">
                <a:solidFill>
                  <a:schemeClr val="bg1"/>
                </a:solidFill>
                <a:latin typeface="+mn-lt"/>
              </a:rPr>
              <a:t>(ФГБОУ ВО </a:t>
            </a:r>
            <a:r>
              <a:rPr lang="ru-RU" sz="1300" dirty="0" err="1">
                <a:solidFill>
                  <a:schemeClr val="bg1"/>
                </a:solidFill>
                <a:latin typeface="+mn-lt"/>
              </a:rPr>
              <a:t>СПбГАУ</a:t>
            </a:r>
            <a:r>
              <a:rPr lang="ru-RU" sz="13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91437" y="2458548"/>
            <a:ext cx="2918114" cy="40211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8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.09.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1904 </a:t>
            </a:r>
          </a:p>
        </p:txBody>
      </p:sp>
      <p:sp>
        <p:nvSpPr>
          <p:cNvPr id="73" name="object 27"/>
          <p:cNvSpPr/>
          <p:nvPr/>
        </p:nvSpPr>
        <p:spPr>
          <a:xfrm>
            <a:off x="9938391" y="5026910"/>
            <a:ext cx="1375194" cy="12893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26"/>
          <p:cNvSpPr>
            <a:spLocks noChangeAspect="1"/>
          </p:cNvSpPr>
          <p:nvPr/>
        </p:nvSpPr>
        <p:spPr>
          <a:xfrm>
            <a:off x="7941493" y="639820"/>
            <a:ext cx="2289068" cy="12268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25"/>
          <p:cNvSpPr>
            <a:spLocks noChangeAspect="1"/>
          </p:cNvSpPr>
          <p:nvPr/>
        </p:nvSpPr>
        <p:spPr>
          <a:xfrm>
            <a:off x="5703376" y="1789594"/>
            <a:ext cx="1834188" cy="10199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10"/>
          <p:cNvSpPr>
            <a:spLocks noChangeAspect="1"/>
          </p:cNvSpPr>
          <p:nvPr/>
        </p:nvSpPr>
        <p:spPr>
          <a:xfrm>
            <a:off x="4003574" y="1774692"/>
            <a:ext cx="1857687" cy="10347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"/>
          <p:cNvSpPr/>
          <p:nvPr/>
        </p:nvSpPr>
        <p:spPr>
          <a:xfrm>
            <a:off x="1263568" y="1211875"/>
            <a:ext cx="850061" cy="11305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8"/>
          <p:cNvSpPr>
            <a:spLocks noChangeAspect="1"/>
          </p:cNvSpPr>
          <p:nvPr/>
        </p:nvSpPr>
        <p:spPr>
          <a:xfrm>
            <a:off x="2248671" y="829216"/>
            <a:ext cx="1505162" cy="14816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9" name="Группа 78"/>
          <p:cNvGrpSpPr>
            <a:grpSpLocks noChangeAspect="1"/>
          </p:cNvGrpSpPr>
          <p:nvPr/>
        </p:nvGrpSpPr>
        <p:grpSpPr>
          <a:xfrm>
            <a:off x="3818057" y="162438"/>
            <a:ext cx="4059212" cy="1546092"/>
            <a:chOff x="2514255" y="-1706008"/>
            <a:chExt cx="4253348" cy="1620036"/>
          </a:xfrm>
        </p:grpSpPr>
        <p:sp>
          <p:nvSpPr>
            <p:cNvPr id="80" name="object 24"/>
            <p:cNvSpPr/>
            <p:nvPr/>
          </p:nvSpPr>
          <p:spPr>
            <a:xfrm>
              <a:off x="4532302" y="-1705984"/>
              <a:ext cx="2235301" cy="16200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9"/>
            <p:cNvSpPr/>
            <p:nvPr/>
          </p:nvSpPr>
          <p:spPr>
            <a:xfrm>
              <a:off x="2514255" y="-1706008"/>
              <a:ext cx="2236787" cy="162001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11"/>
          <p:cNvSpPr>
            <a:spLocks noChangeAspect="1"/>
          </p:cNvSpPr>
          <p:nvPr/>
        </p:nvSpPr>
        <p:spPr>
          <a:xfrm>
            <a:off x="-2248" y="5099675"/>
            <a:ext cx="2165958" cy="12497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11266488" cy="6337299"/>
          </a:xfrm>
          <a:prstGeom prst="rect">
            <a:avLst/>
          </a:prstGeom>
          <a:solidFill>
            <a:srgbClr val="3FAB3C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object 14"/>
          <p:cNvSpPr/>
          <p:nvPr/>
        </p:nvSpPr>
        <p:spPr>
          <a:xfrm>
            <a:off x="952702" y="601275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"/>
          <p:cNvSpPr/>
          <p:nvPr/>
        </p:nvSpPr>
        <p:spPr>
          <a:xfrm>
            <a:off x="8562202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8633640" y="5937190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rgbClr val="3FAB3C"/>
                </a:solidFill>
              </a:rPr>
              <a:t>спбгау</a:t>
            </a:r>
            <a:r>
              <a:rPr lang="en-US" sz="2000" dirty="0">
                <a:solidFill>
                  <a:srgbClr val="3FAB3C"/>
                </a:solidFill>
              </a:rPr>
              <a:t>.</a:t>
            </a:r>
            <a:r>
              <a:rPr lang="ru-RU" sz="2000" dirty="0" err="1">
                <a:solidFill>
                  <a:srgbClr val="3FAB3C"/>
                </a:solidFill>
              </a:rPr>
              <a:t>ру</a:t>
            </a:r>
            <a:endParaRPr lang="ru-RU" sz="2000" dirty="0">
              <a:solidFill>
                <a:srgbClr val="3FAB3C"/>
              </a:solidFill>
            </a:endParaRPr>
          </a:p>
        </p:txBody>
      </p:sp>
      <p:sp>
        <p:nvSpPr>
          <p:cNvPr id="36" name="object 4"/>
          <p:cNvSpPr/>
          <p:nvPr/>
        </p:nvSpPr>
        <p:spPr>
          <a:xfrm>
            <a:off x="0" y="0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5" r="6287"/>
          <a:stretch>
            <a:fillRect/>
          </a:stretch>
        </p:blipFill>
        <p:spPr>
          <a:xfrm>
            <a:off x="6419062" y="1456296"/>
            <a:ext cx="4847426" cy="4572166"/>
          </a:xfrm>
          <a:prstGeom prst="rect">
            <a:avLst/>
          </a:prstGeom>
        </p:spPr>
      </p:pic>
      <p:sp>
        <p:nvSpPr>
          <p:cNvPr id="51" name="object 10"/>
          <p:cNvSpPr txBox="1"/>
          <p:nvPr/>
        </p:nvSpPr>
        <p:spPr>
          <a:xfrm>
            <a:off x="304677" y="743696"/>
            <a:ext cx="6572296" cy="52629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+mj-lt"/>
              </a:rPr>
              <a:t>  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ЭКОЛОГИЧЕСКОГО КОНТРОЛЯ ОБЪЕКТОВ ОКРУЖАЮЩЕЙ СРЕДЫ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dirty="0">
                <a:solidFill>
                  <a:schemeClr val="bg1"/>
                </a:solidFill>
                <a:latin typeface="+mj-lt"/>
                <a:cs typeface="Arial"/>
              </a:rPr>
              <a:t>  МИКРОКЛОНАЛЬНОГО РАЗМНОЖЕНИЯ КАРТОФЕЛЯ</a:t>
            </a:r>
            <a:endParaRPr lang="en-US" sz="1400" dirty="0">
              <a:solidFill>
                <a:schemeClr val="bg1"/>
              </a:solidFill>
              <a:latin typeface="+mj-lt"/>
              <a:cs typeface="Arial"/>
            </a:endParaRPr>
          </a:p>
          <a:p>
            <a:pPr marR="302895" indent="127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ЗООТЕХНИЧЕСКОГО АНАЛИЗА КОРМОВ</a:t>
            </a:r>
            <a:endParaRPr lang="en-US" sz="1400" spc="-1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192405" marR="302895" indent="-18034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«МОЛОЧНОЕ ДЕЛО»</a:t>
            </a:r>
            <a:endParaRPr lang="en-US" sz="1400" spc="-1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12700" marR="47625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«БИОТЕХНОЛОГИИ В ЖИВОТНОВОДСТВЕ»</a:t>
            </a:r>
            <a:endParaRPr lang="en-US" sz="1400" spc="-1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12700" marR="47625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ДРОЗОФИЛЬНАЯ ЛАБОРАТОРИЯ</a:t>
            </a:r>
            <a:endParaRPr lang="en-US" sz="1400" spc="-1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12700" marR="47625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ЛАБОРАТОРИЯ ОЦЕНКИ КАЧЕСТВА ЯИЦ</a:t>
            </a:r>
            <a:endParaRPr lang="en-US" sz="1400" spc="-10" dirty="0">
              <a:solidFill>
                <a:schemeClr val="bg1"/>
              </a:solidFill>
              <a:latin typeface="+mj-lt"/>
              <a:cs typeface="Calibri"/>
            </a:endParaRPr>
          </a:p>
          <a:p>
            <a:pPr marL="12700" marR="508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ЛАБОРАТОРИЯ ЗООЛОГИИ, ИХТИОЛОГИИ И ГИДРОБИОЛОГИИ</a:t>
            </a:r>
            <a:endParaRPr lang="en-US" sz="1400" dirty="0">
              <a:solidFill>
                <a:schemeClr val="bg1"/>
              </a:solidFill>
              <a:latin typeface="+mj-lt"/>
              <a:cs typeface="Arial"/>
            </a:endParaRPr>
          </a:p>
          <a:p>
            <a:pPr marR="215265" indent="127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МЕТОДОВ РЫБОХОЗЯЙСТВЕННЫХ ИССЛЕДОВАНИЙ И АКВАКУЛЬТУРЫ</a:t>
            </a:r>
            <a:endParaRPr lang="en-US" sz="1400" spc="-10" dirty="0">
              <a:solidFill>
                <a:schemeClr val="bg1"/>
              </a:solidFill>
              <a:latin typeface="+mj-lt"/>
              <a:cs typeface="Calibri"/>
            </a:endParaRPr>
          </a:p>
          <a:p>
            <a:pPr marR="215265" indent="127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ФИЗИОЛОГИИ И МОРФОЛОГИИ</a:t>
            </a:r>
            <a:endParaRPr lang="en-US" sz="1400" spc="-10" dirty="0">
              <a:solidFill>
                <a:schemeClr val="bg1"/>
              </a:solidFill>
              <a:latin typeface="+mj-lt"/>
              <a:cs typeface="Calibri"/>
            </a:endParaRPr>
          </a:p>
          <a:p>
            <a:pPr marR="405765" indent="127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ИНТЕГРИРОВАННЫХ ТЕХНОЛОГИЙ В АКВАКУЛЬТУРЕ</a:t>
            </a:r>
          </a:p>
          <a:p>
            <a:pPr marR="405765" indent="127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400" spc="-10" dirty="0">
                <a:solidFill>
                  <a:schemeClr val="bg1"/>
                </a:solidFill>
                <a:latin typeface="+mj-lt"/>
                <a:cs typeface="Calibri"/>
              </a:rPr>
              <a:t>  </a:t>
            </a: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НАДЕЖНОСТИ ТЕХНОЛОГИЧЕСКИХ ПРОЦЕССОВ</a:t>
            </a:r>
          </a:p>
          <a:p>
            <a:pPr marR="405765" indent="127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КООПЕРАЦИИ</a:t>
            </a:r>
          </a:p>
          <a:p>
            <a:pPr marR="405765" indent="127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СПЕЦИАЛЬНОЙ ОЦЕНКИ УСЛОВИЙ ТРУДА</a:t>
            </a:r>
          </a:p>
          <a:p>
            <a:pPr marR="405765" indent="127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400" spc="-10" dirty="0">
                <a:solidFill>
                  <a:schemeClr val="bg1"/>
                </a:solidFill>
                <a:latin typeface="+mj-lt"/>
                <a:cs typeface="Calibri"/>
              </a:rPr>
              <a:t>  БИОХИМИЧЕСКАЯ ЛАБОРАТОРИЯ</a:t>
            </a:r>
            <a:endParaRPr lang="en-US" sz="1400" spc="-10" dirty="0">
              <a:solidFill>
                <a:schemeClr val="bg1"/>
              </a:solidFill>
              <a:latin typeface="+mj-lt"/>
              <a:cs typeface="Calibri"/>
            </a:endParaRPr>
          </a:p>
          <a:p>
            <a:pPr marR="405765" indent="127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400" spc="-1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ru-RU" sz="1400" dirty="0">
                <a:solidFill>
                  <a:schemeClr val="bg1"/>
                </a:solidFill>
                <a:cs typeface="Calibri"/>
              </a:rPr>
              <a:t>ЛАБОРАТОРИЯ БИОЛОГИЧЕСКОЙ ЗАЩИТЫ РАСТЕНИЙ ИМ. Н.В. БОНДАРЕНКО</a:t>
            </a:r>
            <a:endParaRPr lang="en-US" sz="1400" spc="-1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628649" y="46471"/>
            <a:ext cx="901265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3FAB3C"/>
                </a:solidFill>
                <a:latin typeface="+mn-lt"/>
              </a:rPr>
              <a:t>ЛАБОРАТОРИИ</a:t>
            </a:r>
          </a:p>
        </p:txBody>
      </p:sp>
      <p:sp>
        <p:nvSpPr>
          <p:cNvPr id="10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984" y="93666"/>
            <a:ext cx="1568271" cy="5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88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5"/>
          <a:stretch/>
        </p:blipFill>
        <p:spPr>
          <a:xfrm>
            <a:off x="-2" y="328035"/>
            <a:ext cx="11257345" cy="6041015"/>
          </a:xfrm>
          <a:prstGeom prst="rect">
            <a:avLst/>
          </a:prstGeom>
        </p:spPr>
      </p:pic>
      <p:sp>
        <p:nvSpPr>
          <p:cNvPr id="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49" y="46471"/>
            <a:ext cx="5868691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НАУЧНО-ИССЛЕДОВАТЕЛЬСКАЯ РАБОТА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object 5"/>
          <p:cNvSpPr txBox="1"/>
          <p:nvPr/>
        </p:nvSpPr>
        <p:spPr>
          <a:xfrm>
            <a:off x="6189013" y="847182"/>
            <a:ext cx="309170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en-US" sz="2800" spc="5" dirty="0">
                <a:solidFill>
                  <a:srgbClr val="3FAB3C"/>
                </a:solidFill>
                <a:latin typeface="Calibri"/>
                <a:cs typeface="Calibri"/>
              </a:rPr>
              <a:t>1 000 </a:t>
            </a:r>
            <a:r>
              <a:rPr lang="ru-RU" sz="2200" spc="5" dirty="0">
                <a:solidFill>
                  <a:srgbClr val="231F20"/>
                </a:solidFill>
                <a:latin typeface="Calibri"/>
                <a:cs typeface="Calibri"/>
              </a:rPr>
              <a:t>сотрудников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10" name="object 5"/>
          <p:cNvSpPr txBox="1"/>
          <p:nvPr/>
        </p:nvSpPr>
        <p:spPr>
          <a:xfrm>
            <a:off x="6431176" y="1638918"/>
            <a:ext cx="44958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800" spc="5" dirty="0">
                <a:solidFill>
                  <a:srgbClr val="3FAB3C"/>
                </a:solidFill>
                <a:latin typeface="Calibri"/>
                <a:cs typeface="Calibri"/>
              </a:rPr>
              <a:t>240</a:t>
            </a:r>
            <a:r>
              <a:rPr lang="en-US" sz="2400" spc="5" dirty="0">
                <a:solidFill>
                  <a:srgbClr val="20B09C"/>
                </a:solidFill>
                <a:latin typeface="Calibri"/>
                <a:cs typeface="Calibri"/>
              </a:rPr>
              <a:t> </a:t>
            </a:r>
            <a:r>
              <a:rPr lang="ru-RU" sz="2200" spc="5" dirty="0">
                <a:latin typeface="Calibri"/>
                <a:cs typeface="Calibri"/>
              </a:rPr>
              <a:t>кандидатов наук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11" name="object 5"/>
          <p:cNvSpPr txBox="1"/>
          <p:nvPr/>
        </p:nvSpPr>
        <p:spPr>
          <a:xfrm>
            <a:off x="6564798" y="1243491"/>
            <a:ext cx="47244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en-US" sz="24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n-US" sz="2800" spc="5" dirty="0">
                <a:solidFill>
                  <a:srgbClr val="3FAB3C"/>
                </a:solidFill>
                <a:latin typeface="Calibri"/>
                <a:cs typeface="Calibri"/>
              </a:rPr>
              <a:t>80</a:t>
            </a:r>
            <a:r>
              <a:rPr lang="en-US" sz="24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ru-RU" sz="2200" spc="5" dirty="0">
                <a:solidFill>
                  <a:srgbClr val="231F20"/>
                </a:solidFill>
                <a:latin typeface="Calibri"/>
                <a:cs typeface="Calibri"/>
              </a:rPr>
              <a:t>докторов наук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17" name="object 5"/>
          <p:cNvSpPr txBox="1"/>
          <p:nvPr/>
        </p:nvSpPr>
        <p:spPr>
          <a:xfrm>
            <a:off x="1382388" y="3719273"/>
            <a:ext cx="4547139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r"/>
            <a:r>
              <a:rPr lang="ru-RU" sz="2200" spc="5" dirty="0">
                <a:solidFill>
                  <a:srgbClr val="231F20"/>
                </a:solidFill>
                <a:latin typeface="Calibri"/>
                <a:cs typeface="Calibri"/>
              </a:rPr>
              <a:t>Члены-корреспонденты РАН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6828619" y="3612840"/>
            <a:ext cx="309170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en-US" sz="2800" spc="5" dirty="0">
                <a:solidFill>
                  <a:srgbClr val="3FAB3C"/>
                </a:solidFill>
                <a:latin typeface="Calibri"/>
                <a:cs typeface="Calibri"/>
              </a:rPr>
              <a:t>1</a:t>
            </a:r>
            <a:r>
              <a:rPr lang="en-US" sz="2400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ru-RU" sz="2200" spc="5" dirty="0">
                <a:solidFill>
                  <a:srgbClr val="231F20"/>
                </a:solidFill>
                <a:latin typeface="Calibri"/>
                <a:cs typeface="Calibri"/>
              </a:rPr>
              <a:t>сотрудник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5166229" y="1336038"/>
            <a:ext cx="763298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200" spc="5" dirty="0">
                <a:solidFill>
                  <a:srgbClr val="231F20"/>
                </a:solidFill>
                <a:latin typeface="Calibri"/>
                <a:cs typeface="Calibri"/>
              </a:rPr>
              <a:t>более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21" name="object 5"/>
          <p:cNvSpPr txBox="1"/>
          <p:nvPr/>
        </p:nvSpPr>
        <p:spPr>
          <a:xfrm>
            <a:off x="5178104" y="1723728"/>
            <a:ext cx="763298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200" spc="5" dirty="0">
                <a:solidFill>
                  <a:srgbClr val="231F20"/>
                </a:solidFill>
                <a:latin typeface="Calibri"/>
                <a:cs typeface="Calibri"/>
              </a:rPr>
              <a:t>более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22" name="object 5"/>
          <p:cNvSpPr txBox="1"/>
          <p:nvPr/>
        </p:nvSpPr>
        <p:spPr>
          <a:xfrm>
            <a:off x="5166229" y="888291"/>
            <a:ext cx="763298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200" spc="5" dirty="0">
                <a:solidFill>
                  <a:srgbClr val="231F20"/>
                </a:solidFill>
                <a:latin typeface="Calibri"/>
                <a:cs typeface="Calibri"/>
              </a:rPr>
              <a:t>более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6829194" y="5493789"/>
            <a:ext cx="1864669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800" spc="5" dirty="0">
                <a:solidFill>
                  <a:srgbClr val="3FAB3C"/>
                </a:solidFill>
                <a:latin typeface="Calibri"/>
                <a:cs typeface="Calibri"/>
              </a:rPr>
              <a:t>5</a:t>
            </a:r>
            <a:r>
              <a:rPr lang="en-US" sz="2400" spc="5" dirty="0">
                <a:solidFill>
                  <a:srgbClr val="20B09C"/>
                </a:solidFill>
                <a:latin typeface="Calibri"/>
                <a:cs typeface="Calibri"/>
              </a:rPr>
              <a:t> </a:t>
            </a:r>
            <a:r>
              <a:rPr lang="ru-RU" sz="2200" spc="5" dirty="0">
                <a:latin typeface="Calibri"/>
                <a:cs typeface="Calibri"/>
              </a:rPr>
              <a:t>сотрудников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23" name="object 5"/>
          <p:cNvSpPr txBox="1"/>
          <p:nvPr/>
        </p:nvSpPr>
        <p:spPr>
          <a:xfrm>
            <a:off x="6828619" y="4384239"/>
            <a:ext cx="189849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en-US" sz="2800" spc="5" dirty="0">
                <a:solidFill>
                  <a:srgbClr val="3FAB3C"/>
                </a:solidFill>
                <a:latin typeface="Calibri"/>
                <a:cs typeface="Calibri"/>
              </a:rPr>
              <a:t>6</a:t>
            </a:r>
            <a:r>
              <a:rPr lang="en-US" sz="2400" spc="5" dirty="0">
                <a:solidFill>
                  <a:srgbClr val="20B09C"/>
                </a:solidFill>
                <a:latin typeface="Calibri"/>
                <a:cs typeface="Calibri"/>
              </a:rPr>
              <a:t> </a:t>
            </a:r>
            <a:r>
              <a:rPr lang="ru-RU" sz="2200" spc="5" dirty="0">
                <a:latin typeface="Calibri"/>
                <a:cs typeface="Calibri"/>
              </a:rPr>
              <a:t>сотрудников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24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4"/>
          <p:cNvSpPr/>
          <p:nvPr/>
        </p:nvSpPr>
        <p:spPr>
          <a:xfrm>
            <a:off x="997811" y="5993962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27" name="object 5"/>
          <p:cNvSpPr txBox="1"/>
          <p:nvPr/>
        </p:nvSpPr>
        <p:spPr>
          <a:xfrm>
            <a:off x="6828619" y="2896078"/>
            <a:ext cx="340473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800" spc="5" dirty="0">
                <a:solidFill>
                  <a:srgbClr val="3FAB3C"/>
                </a:solidFill>
                <a:latin typeface="Calibri"/>
                <a:cs typeface="Calibri"/>
              </a:rPr>
              <a:t>2</a:t>
            </a:r>
            <a:r>
              <a:rPr lang="en-US" sz="2800" spc="5" dirty="0">
                <a:solidFill>
                  <a:srgbClr val="3FAB3C"/>
                </a:solidFill>
                <a:latin typeface="Calibri"/>
                <a:cs typeface="Calibri"/>
              </a:rPr>
              <a:t> </a:t>
            </a:r>
            <a:r>
              <a:rPr lang="ru-RU" sz="2200" spc="5" dirty="0">
                <a:latin typeface="Calibri"/>
                <a:cs typeface="Calibri"/>
              </a:rPr>
              <a:t>сотрудника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30" name="object 5"/>
          <p:cNvSpPr txBox="1"/>
          <p:nvPr/>
        </p:nvSpPr>
        <p:spPr>
          <a:xfrm>
            <a:off x="-170211" y="4490979"/>
            <a:ext cx="6111613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r"/>
            <a:r>
              <a:rPr lang="ru-RU" sz="2200" spc="5" dirty="0">
                <a:latin typeface="Calibri"/>
                <a:cs typeface="Calibri"/>
              </a:rPr>
              <a:t>Заслуженные работники высшей школы РФ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31" name="object 5"/>
          <p:cNvSpPr txBox="1"/>
          <p:nvPr/>
        </p:nvSpPr>
        <p:spPr>
          <a:xfrm>
            <a:off x="25191" y="5539955"/>
            <a:ext cx="5967597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r"/>
            <a:r>
              <a:rPr lang="ru-RU" sz="2200" spc="5" dirty="0">
                <a:latin typeface="Calibri"/>
                <a:cs typeface="Calibri"/>
              </a:rPr>
              <a:t>Заслуженные деятели науки и техники РФ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28" name="object 5"/>
          <p:cNvSpPr txBox="1"/>
          <p:nvPr/>
        </p:nvSpPr>
        <p:spPr>
          <a:xfrm>
            <a:off x="5179998" y="2128575"/>
            <a:ext cx="763298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200" spc="5" dirty="0">
                <a:solidFill>
                  <a:srgbClr val="231F20"/>
                </a:solidFill>
                <a:latin typeface="Calibri"/>
                <a:cs typeface="Calibri"/>
              </a:rPr>
              <a:t>более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32" name="object 5"/>
          <p:cNvSpPr txBox="1"/>
          <p:nvPr/>
        </p:nvSpPr>
        <p:spPr>
          <a:xfrm>
            <a:off x="6433070" y="2063969"/>
            <a:ext cx="44958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800" spc="5" dirty="0">
                <a:solidFill>
                  <a:srgbClr val="3FAB3C"/>
                </a:solidFill>
                <a:latin typeface="Calibri"/>
                <a:cs typeface="Calibri"/>
              </a:rPr>
              <a:t>390</a:t>
            </a:r>
            <a:r>
              <a:rPr lang="en-US" sz="2800" spc="5" dirty="0">
                <a:solidFill>
                  <a:srgbClr val="20B09C"/>
                </a:solidFill>
                <a:latin typeface="Calibri"/>
                <a:cs typeface="Calibri"/>
              </a:rPr>
              <a:t> </a:t>
            </a:r>
            <a:r>
              <a:rPr lang="ru-RU" sz="2200" spc="5" dirty="0">
                <a:latin typeface="Calibri"/>
                <a:cs typeface="Calibri"/>
              </a:rPr>
              <a:t>исследователей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33" name="object 14"/>
          <p:cNvSpPr/>
          <p:nvPr/>
        </p:nvSpPr>
        <p:spPr>
          <a:xfrm>
            <a:off x="994844" y="2561420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34" name="object 5"/>
          <p:cNvSpPr txBox="1"/>
          <p:nvPr/>
        </p:nvSpPr>
        <p:spPr>
          <a:xfrm>
            <a:off x="1382388" y="2966267"/>
            <a:ext cx="4547139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r"/>
            <a:r>
              <a:rPr lang="ru-RU" sz="2200" spc="5" dirty="0">
                <a:solidFill>
                  <a:srgbClr val="231F20"/>
                </a:solidFill>
                <a:latin typeface="Calibri"/>
                <a:cs typeface="Calibri"/>
              </a:rPr>
              <a:t>Академики РАСХН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29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23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628649" y="46471"/>
            <a:ext cx="5868691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НАУЧНО-ИССЛЕДОВАТЕЛЬСКАЯ РАБОТА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9234" y="3075"/>
            <a:ext cx="11266488" cy="6337299"/>
          </a:xfrm>
          <a:prstGeom prst="rect">
            <a:avLst/>
          </a:prstGeom>
          <a:solidFill>
            <a:srgbClr val="3FAB3C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object 14"/>
          <p:cNvSpPr/>
          <p:nvPr/>
        </p:nvSpPr>
        <p:spPr>
          <a:xfrm>
            <a:off x="952702" y="601275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"/>
          <p:cNvSpPr/>
          <p:nvPr/>
        </p:nvSpPr>
        <p:spPr>
          <a:xfrm>
            <a:off x="8562202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8633640" y="5937190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rgbClr val="3FAB3C"/>
                </a:solidFill>
              </a:rPr>
              <a:t>спбгау</a:t>
            </a:r>
            <a:r>
              <a:rPr lang="en-US" sz="2000" dirty="0">
                <a:solidFill>
                  <a:srgbClr val="3FAB3C"/>
                </a:solidFill>
              </a:rPr>
              <a:t>.</a:t>
            </a:r>
            <a:r>
              <a:rPr lang="ru-RU" sz="2000" dirty="0" err="1">
                <a:solidFill>
                  <a:srgbClr val="3FAB3C"/>
                </a:solidFill>
              </a:rPr>
              <a:t>ру</a:t>
            </a:r>
            <a:endParaRPr lang="ru-RU" sz="2000" dirty="0">
              <a:solidFill>
                <a:srgbClr val="3FAB3C"/>
              </a:solidFill>
            </a:endParaRPr>
          </a:p>
        </p:txBody>
      </p:sp>
      <p:sp>
        <p:nvSpPr>
          <p:cNvPr id="36" name="object 4"/>
          <p:cNvSpPr/>
          <p:nvPr/>
        </p:nvSpPr>
        <p:spPr>
          <a:xfrm>
            <a:off x="0" y="0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Прямоугольник 49"/>
          <p:cNvSpPr/>
          <p:nvPr/>
        </p:nvSpPr>
        <p:spPr>
          <a:xfrm>
            <a:off x="452064" y="791030"/>
            <a:ext cx="565514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/>
            <a:r>
              <a:rPr lang="ru-RU" sz="2000" spc="5" dirty="0">
                <a:solidFill>
                  <a:schemeClr val="bg1"/>
                </a:solidFill>
                <a:cs typeface="Calibri"/>
              </a:rPr>
              <a:t>ПРИОРИТЕТНЫЕ НАПРАВЛЕНИЯ РАЗВИТИЯ</a:t>
            </a:r>
            <a:r>
              <a:rPr lang="ru-RU" spc="5" dirty="0">
                <a:solidFill>
                  <a:schemeClr val="bg1"/>
                </a:solidFill>
                <a:cs typeface="Calibri"/>
              </a:rPr>
              <a:t>:</a:t>
            </a:r>
            <a:endParaRPr lang="en-US" spc="5" dirty="0">
              <a:solidFill>
                <a:schemeClr val="bg1"/>
              </a:solidFill>
              <a:cs typeface="Calibri"/>
            </a:endParaRPr>
          </a:p>
          <a:p>
            <a:pPr marL="298450" marR="5080" indent="-285750" algn="just">
              <a:buFont typeface="Wingdings" panose="05000000000000000000" pitchFamily="2" charset="2"/>
              <a:buChar char="§"/>
            </a:pPr>
            <a:endParaRPr lang="en-US" sz="500" spc="5" dirty="0">
              <a:solidFill>
                <a:schemeClr val="bg1"/>
              </a:solidFill>
              <a:cs typeface="Calibri"/>
            </a:endParaRPr>
          </a:p>
          <a:p>
            <a:pPr marL="298450" marR="5080" indent="-285750" algn="just">
              <a:buFont typeface="Wingdings" panose="05000000000000000000" pitchFamily="2" charset="2"/>
              <a:buChar char="§"/>
            </a:pPr>
            <a:r>
              <a:rPr lang="ru-RU" sz="2000" spc="5" dirty="0">
                <a:solidFill>
                  <a:schemeClr val="bg1"/>
                </a:solidFill>
                <a:cs typeface="Calibri"/>
              </a:rPr>
              <a:t>рациональное</a:t>
            </a:r>
          </a:p>
          <a:p>
            <a:pPr marL="12700" marR="5080" algn="just"/>
            <a:r>
              <a:rPr lang="ru-RU" sz="2000" spc="5" dirty="0">
                <a:solidFill>
                  <a:schemeClr val="bg1"/>
                </a:solidFill>
                <a:cs typeface="Calibri"/>
              </a:rPr>
              <a:t>     природопользование</a:t>
            </a:r>
            <a:endParaRPr lang="en-US" sz="2000" spc="5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1" name="object 5"/>
          <p:cNvSpPr txBox="1"/>
          <p:nvPr/>
        </p:nvSpPr>
        <p:spPr>
          <a:xfrm>
            <a:off x="540002" y="2348795"/>
            <a:ext cx="472440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en-US" sz="2800" spc="5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r>
              <a:rPr lang="en-US" sz="24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ru-RU" sz="2000" spc="5" dirty="0">
                <a:solidFill>
                  <a:schemeClr val="bg1"/>
                </a:solidFill>
                <a:latin typeface="Calibri"/>
                <a:cs typeface="Calibri"/>
              </a:rPr>
              <a:t>исследовательских </a:t>
            </a:r>
          </a:p>
          <a:p>
            <a:pPr marL="12700" marR="5080" algn="just"/>
            <a:r>
              <a:rPr lang="ru-RU" sz="2000" spc="5" dirty="0">
                <a:solidFill>
                  <a:schemeClr val="bg1"/>
                </a:solidFill>
                <a:latin typeface="Calibri"/>
                <a:cs typeface="Calibri"/>
              </a:rPr>
              <a:t>    лабораторий и научных центров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8153220" y="1210699"/>
            <a:ext cx="4070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marR="5080" indent="-285750" algn="just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cs typeface="Calibri"/>
              </a:rPr>
              <a:t>науки о жизни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4591960" y="1191348"/>
            <a:ext cx="40709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marR="5080" indent="-285750" algn="just"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bg1"/>
                </a:solidFill>
                <a:cs typeface="Calibri"/>
              </a:rPr>
              <a:t>энергоэффективность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56" name="object 5"/>
          <p:cNvSpPr txBox="1"/>
          <p:nvPr/>
        </p:nvSpPr>
        <p:spPr>
          <a:xfrm>
            <a:off x="4707434" y="2373619"/>
            <a:ext cx="313517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000" spc="5" dirty="0">
                <a:solidFill>
                  <a:schemeClr val="bg1"/>
                </a:solidFill>
                <a:latin typeface="Calibri"/>
                <a:cs typeface="Calibri"/>
              </a:rPr>
              <a:t>более </a:t>
            </a:r>
            <a:r>
              <a:rPr lang="ru-RU" sz="2800" spc="5" dirty="0">
                <a:solidFill>
                  <a:schemeClr val="bg1"/>
                </a:solidFill>
                <a:latin typeface="Calibri"/>
                <a:cs typeface="Calibri"/>
              </a:rPr>
              <a:t>390 </a:t>
            </a:r>
            <a:r>
              <a:rPr lang="ru-RU" sz="2000" spc="5" dirty="0">
                <a:solidFill>
                  <a:schemeClr val="bg1"/>
                </a:solidFill>
                <a:latin typeface="Calibri"/>
                <a:cs typeface="Calibri"/>
              </a:rPr>
              <a:t>исследователей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57" name="object 5"/>
          <p:cNvSpPr txBox="1"/>
          <p:nvPr/>
        </p:nvSpPr>
        <p:spPr>
          <a:xfrm>
            <a:off x="8243178" y="2414031"/>
            <a:ext cx="44958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en-US" sz="2800" spc="5" dirty="0">
                <a:solidFill>
                  <a:schemeClr val="bg1"/>
                </a:solidFill>
                <a:latin typeface="Calibri"/>
                <a:cs typeface="Calibri"/>
              </a:rPr>
              <a:t>24</a:t>
            </a:r>
            <a:r>
              <a:rPr lang="en-US" sz="24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ru-RU" sz="2000" spc="5" dirty="0">
                <a:solidFill>
                  <a:schemeClr val="bg1"/>
                </a:solidFill>
                <a:latin typeface="Calibri"/>
                <a:cs typeface="Calibri"/>
              </a:rPr>
              <a:t>научные темы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471003" y="3372281"/>
            <a:ext cx="3361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/>
            <a:r>
              <a:rPr lang="ru-RU" sz="2000" spc="5" dirty="0">
                <a:solidFill>
                  <a:schemeClr val="bg1"/>
                </a:solidFill>
                <a:cs typeface="Calibri"/>
              </a:rPr>
              <a:t>КОЛИЧЕСТВО ПУБЛИКАЦИЙ</a:t>
            </a:r>
            <a:endParaRPr lang="en-US" sz="2000" spc="5" dirty="0">
              <a:solidFill>
                <a:schemeClr val="bg1"/>
              </a:solidFill>
              <a:cs typeface="Calibri"/>
            </a:endParaRPr>
          </a:p>
          <a:p>
            <a:pPr marL="12700" marR="5080"/>
            <a:r>
              <a:rPr lang="ru-RU" sz="2000" spc="5" dirty="0">
                <a:solidFill>
                  <a:schemeClr val="bg1"/>
                </a:solidFill>
                <a:cs typeface="Calibri"/>
              </a:rPr>
              <a:t>НАУЧНЫХ СТАТЕЙ РАБОТНИКОВ </a:t>
            </a:r>
            <a:r>
              <a:rPr lang="ru-RU" sz="2000" spc="5" dirty="0" err="1">
                <a:solidFill>
                  <a:schemeClr val="bg1"/>
                </a:solidFill>
                <a:cs typeface="Calibri"/>
              </a:rPr>
              <a:t>СПбГАУ</a:t>
            </a:r>
            <a:r>
              <a:rPr lang="ru-RU" sz="2000" spc="5" dirty="0">
                <a:solidFill>
                  <a:schemeClr val="bg1"/>
                </a:solidFill>
                <a:cs typeface="Calibri"/>
              </a:rPr>
              <a:t> </a:t>
            </a:r>
          </a:p>
          <a:p>
            <a:pPr marL="12700" marR="5080"/>
            <a:r>
              <a:rPr lang="ru-RU" sz="2000" spc="5" dirty="0">
                <a:solidFill>
                  <a:schemeClr val="bg1"/>
                </a:solidFill>
                <a:cs typeface="Calibri"/>
              </a:rPr>
              <a:t>ЗА </a:t>
            </a:r>
            <a:r>
              <a:rPr lang="en-US" sz="2000" spc="5" dirty="0">
                <a:solidFill>
                  <a:schemeClr val="bg1"/>
                </a:solidFill>
                <a:cs typeface="Calibri"/>
              </a:rPr>
              <a:t> 2016</a:t>
            </a:r>
            <a:r>
              <a:rPr lang="ru-RU" spc="5" dirty="0">
                <a:solidFill>
                  <a:schemeClr val="bg1"/>
                </a:solidFill>
                <a:cs typeface="Calibri"/>
              </a:rPr>
              <a:t>  ГОД</a:t>
            </a:r>
            <a:endParaRPr lang="en-US" spc="5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2" name="object 5"/>
          <p:cNvSpPr txBox="1"/>
          <p:nvPr/>
        </p:nvSpPr>
        <p:spPr>
          <a:xfrm>
            <a:off x="4735873" y="3449487"/>
            <a:ext cx="3213810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en-US" sz="2800" spc="5" dirty="0">
                <a:solidFill>
                  <a:schemeClr val="bg1"/>
                </a:solidFill>
                <a:latin typeface="Calibri"/>
                <a:cs typeface="Calibri"/>
              </a:rPr>
              <a:t>1626</a:t>
            </a:r>
            <a:r>
              <a:rPr lang="en-US" sz="24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ru-RU" sz="2400" spc="5" dirty="0">
                <a:solidFill>
                  <a:schemeClr val="bg1"/>
                </a:solidFill>
                <a:latin typeface="Calibri"/>
                <a:cs typeface="Calibri"/>
              </a:rPr>
              <a:t>ед.,</a:t>
            </a:r>
            <a:endParaRPr lang="en-US" sz="2000" spc="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/>
            <a:r>
              <a:rPr lang="ru-RU" sz="2000" spc="5" dirty="0">
                <a:solidFill>
                  <a:schemeClr val="bg1"/>
                </a:solidFill>
                <a:latin typeface="Calibri"/>
                <a:cs typeface="Calibri"/>
              </a:rPr>
              <a:t>индексируемых в</a:t>
            </a:r>
            <a:endParaRPr lang="en-US" sz="2000" spc="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/>
            <a:r>
              <a:rPr lang="ru-RU" sz="2000" spc="5" dirty="0">
                <a:solidFill>
                  <a:schemeClr val="bg1"/>
                </a:solidFill>
                <a:latin typeface="Calibri"/>
                <a:cs typeface="Calibri"/>
              </a:rPr>
              <a:t>РИНЦ</a:t>
            </a:r>
            <a:endParaRPr lang="en-US" sz="2000" spc="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/>
            <a:r>
              <a:rPr lang="en-US" sz="24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64" name="object 5"/>
          <p:cNvSpPr txBox="1"/>
          <p:nvPr/>
        </p:nvSpPr>
        <p:spPr>
          <a:xfrm>
            <a:off x="8242590" y="3456086"/>
            <a:ext cx="3213810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800" spc="5" dirty="0">
                <a:solidFill>
                  <a:schemeClr val="bg1"/>
                </a:solidFill>
                <a:latin typeface="Calibri"/>
                <a:cs typeface="Calibri"/>
              </a:rPr>
              <a:t>15</a:t>
            </a:r>
            <a:r>
              <a:rPr lang="en-US" sz="24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ru-RU" sz="2000" spc="5" dirty="0">
                <a:solidFill>
                  <a:schemeClr val="bg1"/>
                </a:solidFill>
                <a:latin typeface="Calibri"/>
                <a:cs typeface="Calibri"/>
              </a:rPr>
              <a:t>ед.,</a:t>
            </a:r>
            <a:endParaRPr lang="en-US" sz="2000" spc="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/>
            <a:r>
              <a:rPr lang="ru-RU" sz="2000" spc="5" dirty="0">
                <a:solidFill>
                  <a:schemeClr val="bg1"/>
                </a:solidFill>
                <a:latin typeface="Calibri"/>
                <a:cs typeface="Calibri"/>
              </a:rPr>
              <a:t>индексируемых в</a:t>
            </a:r>
            <a:endParaRPr lang="en-US" sz="2000" spc="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 marR="5080" algn="just"/>
            <a:r>
              <a:rPr lang="en-US" sz="2000" spc="5" dirty="0">
                <a:solidFill>
                  <a:schemeClr val="bg1"/>
                </a:solidFill>
                <a:latin typeface="Calibri"/>
                <a:cs typeface="Calibri"/>
              </a:rPr>
              <a:t>Web of Science </a:t>
            </a:r>
            <a:r>
              <a:rPr lang="ru-RU" sz="2000" spc="5" dirty="0">
                <a:solidFill>
                  <a:schemeClr val="bg1"/>
                </a:solidFill>
                <a:latin typeface="Calibri"/>
                <a:cs typeface="Calibri"/>
              </a:rPr>
              <a:t>и </a:t>
            </a:r>
            <a:r>
              <a:rPr lang="en-US" sz="2000" spc="5" dirty="0">
                <a:solidFill>
                  <a:schemeClr val="bg1"/>
                </a:solidFill>
                <a:latin typeface="Calibri"/>
                <a:cs typeface="Calibri"/>
              </a:rPr>
              <a:t>Scopus</a:t>
            </a:r>
          </a:p>
          <a:p>
            <a:pPr marL="12700" marR="5080" algn="just"/>
            <a:r>
              <a:rPr lang="en-US" sz="24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endParaRPr sz="2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63369" y="2010454"/>
            <a:ext cx="56551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/>
            <a:r>
              <a:rPr lang="ru-RU" sz="2000" spc="5" dirty="0">
                <a:solidFill>
                  <a:schemeClr val="bg1"/>
                </a:solidFill>
                <a:cs typeface="Calibri"/>
              </a:rPr>
              <a:t>НАУЧНЫЕ ИССЛЕДОВАНИЯ:</a:t>
            </a:r>
            <a:endParaRPr lang="en-US" sz="2000" spc="5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63369" y="4779887"/>
            <a:ext cx="56551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/>
            <a:r>
              <a:rPr lang="ru-RU" sz="2000" spc="5" dirty="0">
                <a:solidFill>
                  <a:schemeClr val="bg1"/>
                </a:solidFill>
                <a:cs typeface="Calibri"/>
              </a:rPr>
              <a:t>ИНДЕКС ХИРША</a:t>
            </a:r>
            <a:r>
              <a:rPr lang="en-US" sz="2000" spc="5" dirty="0">
                <a:solidFill>
                  <a:schemeClr val="bg1"/>
                </a:solidFill>
                <a:cs typeface="Calibri"/>
              </a:rPr>
              <a:t> - </a:t>
            </a:r>
            <a:r>
              <a:rPr lang="en-US" sz="2800" spc="5" dirty="0">
                <a:solidFill>
                  <a:schemeClr val="bg1"/>
                </a:solidFill>
                <a:cs typeface="Calibri"/>
              </a:rPr>
              <a:t>10</a:t>
            </a:r>
          </a:p>
          <a:p>
            <a:pPr marL="12700" marR="5080" algn="just"/>
            <a:endParaRPr lang="en-US" sz="1000" spc="5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463369" y="5287980"/>
            <a:ext cx="110163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/>
            <a:r>
              <a:rPr lang="ru-RU" sz="1500" dirty="0">
                <a:solidFill>
                  <a:schemeClr val="bg1"/>
                </a:solidFill>
                <a:cs typeface="Calibri"/>
              </a:rPr>
              <a:t>Количество публикаций за 2012-2016 гг. </a:t>
            </a:r>
            <a:r>
              <a:rPr lang="en-US" sz="1500" dirty="0">
                <a:solidFill>
                  <a:schemeClr val="bg1"/>
                </a:solidFill>
                <a:cs typeface="Calibri"/>
              </a:rPr>
              <a:t>(</a:t>
            </a:r>
            <a:r>
              <a:rPr lang="ru-RU" sz="1500" spc="5" dirty="0">
                <a:solidFill>
                  <a:schemeClr val="bg1"/>
                </a:solidFill>
                <a:cs typeface="Calibri"/>
              </a:rPr>
              <a:t>РИНЦ</a:t>
            </a:r>
            <a:r>
              <a:rPr lang="en-US" sz="1500" spc="5" dirty="0">
                <a:solidFill>
                  <a:schemeClr val="bg1"/>
                </a:solidFill>
                <a:cs typeface="Calibri"/>
              </a:rPr>
              <a:t>) – 6 6</a:t>
            </a:r>
            <a:r>
              <a:rPr lang="ru-RU" sz="1500" spc="5" dirty="0">
                <a:solidFill>
                  <a:schemeClr val="bg1"/>
                </a:solidFill>
                <a:cs typeface="Calibri"/>
              </a:rPr>
              <a:t>78</a:t>
            </a:r>
            <a:endParaRPr lang="en-US" sz="1500" spc="5" dirty="0">
              <a:solidFill>
                <a:schemeClr val="bg1"/>
              </a:solidFill>
              <a:cs typeface="Calibri"/>
            </a:endParaRPr>
          </a:p>
          <a:p>
            <a:pPr marL="12700" marR="5080" algn="just"/>
            <a:r>
              <a:rPr lang="ru-RU" sz="1500" dirty="0">
                <a:solidFill>
                  <a:schemeClr val="bg1"/>
                </a:solidFill>
                <a:cs typeface="Calibri"/>
              </a:rPr>
              <a:t>Суммарное цитирование за</a:t>
            </a:r>
            <a:r>
              <a:rPr lang="en-US" sz="1500" dirty="0">
                <a:solidFill>
                  <a:schemeClr val="bg1"/>
                </a:solidFill>
                <a:cs typeface="Calibri"/>
              </a:rPr>
              <a:t> </a:t>
            </a:r>
            <a:r>
              <a:rPr lang="ru-RU" sz="1500" dirty="0">
                <a:solidFill>
                  <a:schemeClr val="bg1"/>
                </a:solidFill>
                <a:cs typeface="Calibri"/>
              </a:rPr>
              <a:t>2012-2016 </a:t>
            </a:r>
            <a:r>
              <a:rPr lang="en-US" sz="1500" dirty="0">
                <a:solidFill>
                  <a:schemeClr val="bg1"/>
                </a:solidFill>
                <a:cs typeface="Calibri"/>
              </a:rPr>
              <a:t>(</a:t>
            </a:r>
            <a:r>
              <a:rPr lang="ru-RU" sz="1500" spc="5" dirty="0">
                <a:solidFill>
                  <a:schemeClr val="bg1"/>
                </a:solidFill>
                <a:cs typeface="Calibri"/>
              </a:rPr>
              <a:t>РИНЦ</a:t>
            </a:r>
            <a:r>
              <a:rPr lang="en-US" sz="1500" spc="5" dirty="0">
                <a:solidFill>
                  <a:schemeClr val="bg1"/>
                </a:solidFill>
                <a:cs typeface="Calibri"/>
              </a:rPr>
              <a:t>) – </a:t>
            </a:r>
            <a:r>
              <a:rPr lang="ru-RU" sz="1500" spc="5" dirty="0">
                <a:solidFill>
                  <a:schemeClr val="bg1"/>
                </a:solidFill>
                <a:cs typeface="Calibri"/>
              </a:rPr>
              <a:t>6 236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1" name="object 14"/>
          <p:cNvSpPr/>
          <p:nvPr/>
        </p:nvSpPr>
        <p:spPr>
          <a:xfrm>
            <a:off x="586363" y="3201624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chemeClr val="bg1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Прямоугольник 34"/>
          <p:cNvSpPr/>
          <p:nvPr/>
        </p:nvSpPr>
        <p:spPr>
          <a:xfrm>
            <a:off x="485370" y="6061232"/>
            <a:ext cx="40709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just"/>
            <a:r>
              <a:rPr lang="ru-RU" sz="1000" i="1" dirty="0">
                <a:solidFill>
                  <a:schemeClr val="bg1"/>
                </a:solidFill>
                <a:cs typeface="Calibri"/>
              </a:rPr>
              <a:t>Данные по состоянию на 01.10.2017</a:t>
            </a:r>
            <a:endParaRPr lang="en-US" sz="1000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37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628649" y="46471"/>
            <a:ext cx="5868691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3FAB3C"/>
                </a:solidFill>
                <a:latin typeface="+mn-lt"/>
              </a:rPr>
              <a:t>НАУЧНО-ИССЛЕДОВАТЕЛЬСКАЯ РАБОТА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787403" y="3497365"/>
            <a:ext cx="450645" cy="1073269"/>
            <a:chOff x="3866417" y="3462588"/>
            <a:chExt cx="450645" cy="1073269"/>
          </a:xfrm>
        </p:grpSpPr>
        <p:sp>
          <p:nvSpPr>
            <p:cNvPr id="5" name="Шеврон 4"/>
            <p:cNvSpPr/>
            <p:nvPr/>
          </p:nvSpPr>
          <p:spPr>
            <a:xfrm>
              <a:off x="3866417" y="3542362"/>
              <a:ext cx="349116" cy="905773"/>
            </a:xfrm>
            <a:prstGeom prst="chevron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 rot="20250921">
              <a:off x="4076780" y="3462588"/>
              <a:ext cx="239583" cy="564347"/>
            </a:xfrm>
            <a:prstGeom prst="rect">
              <a:avLst/>
            </a:prstGeom>
            <a:solidFill>
              <a:srgbClr val="3FAB3C"/>
            </a:solidFill>
            <a:ln>
              <a:solidFill>
                <a:srgbClr val="3FAB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 rot="1337913">
              <a:off x="4077479" y="3971510"/>
              <a:ext cx="239583" cy="564347"/>
            </a:xfrm>
            <a:prstGeom prst="rect">
              <a:avLst/>
            </a:prstGeom>
            <a:solidFill>
              <a:srgbClr val="3FAB3C"/>
            </a:solidFill>
            <a:ln>
              <a:solidFill>
                <a:srgbClr val="3FAB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4" name="object 14"/>
          <p:cNvSpPr/>
          <p:nvPr/>
        </p:nvSpPr>
        <p:spPr>
          <a:xfrm>
            <a:off x="586363" y="1953997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45" name="object 14"/>
          <p:cNvSpPr/>
          <p:nvPr/>
        </p:nvSpPr>
        <p:spPr>
          <a:xfrm>
            <a:off x="586363" y="4764654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46" name="object 14"/>
          <p:cNvSpPr/>
          <p:nvPr/>
        </p:nvSpPr>
        <p:spPr>
          <a:xfrm>
            <a:off x="594202" y="320360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984" y="93666"/>
            <a:ext cx="1568271" cy="5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64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 txBox="1"/>
          <p:nvPr/>
        </p:nvSpPr>
        <p:spPr>
          <a:xfrm>
            <a:off x="572168" y="1463215"/>
            <a:ext cx="4336373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lang="ru-RU" sz="2200" spc="5" dirty="0">
                <a:latin typeface="Calibri"/>
                <a:cs typeface="Calibri"/>
              </a:rPr>
              <a:t>Общее число объектов интеллектуальной собственности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20" name="object 5"/>
          <p:cNvSpPr txBox="1"/>
          <p:nvPr/>
        </p:nvSpPr>
        <p:spPr>
          <a:xfrm>
            <a:off x="563061" y="2265064"/>
            <a:ext cx="76329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en-US" sz="2800" spc="5" dirty="0">
                <a:solidFill>
                  <a:srgbClr val="3FAB3C"/>
                </a:solidFill>
                <a:latin typeface="Calibri"/>
                <a:cs typeface="Calibri"/>
              </a:rPr>
              <a:t>92</a:t>
            </a:r>
            <a:endParaRPr sz="2800" dirty="0">
              <a:solidFill>
                <a:srgbClr val="3FAB3C"/>
              </a:solidFill>
              <a:latin typeface="Calibri"/>
              <a:cs typeface="Calibri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563061" y="954463"/>
            <a:ext cx="4724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400" spc="5" dirty="0">
                <a:solidFill>
                  <a:srgbClr val="3FAB3C"/>
                </a:solidFill>
                <a:latin typeface="Calibri"/>
                <a:cs typeface="Calibri"/>
              </a:rPr>
              <a:t>ПАТЕНТЫ И СВИДЕТЕЛЬСТВА: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3" name="object 5"/>
          <p:cNvSpPr txBox="1"/>
          <p:nvPr/>
        </p:nvSpPr>
        <p:spPr>
          <a:xfrm>
            <a:off x="6558046" y="1736060"/>
            <a:ext cx="3949516" cy="338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200" spc="5" dirty="0">
                <a:latin typeface="Calibri"/>
                <a:cs typeface="Calibri"/>
              </a:rPr>
              <a:t>Данные за 2016 год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24" name="object 5"/>
          <p:cNvSpPr txBox="1"/>
          <p:nvPr/>
        </p:nvSpPr>
        <p:spPr>
          <a:xfrm>
            <a:off x="6606726" y="2282313"/>
            <a:ext cx="3949516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en-US" sz="2400" spc="5" dirty="0">
                <a:solidFill>
                  <a:srgbClr val="3FAB3C"/>
                </a:solidFill>
                <a:latin typeface="Calibri"/>
                <a:cs typeface="Calibri"/>
              </a:rPr>
              <a:t>12</a:t>
            </a:r>
            <a:r>
              <a:rPr lang="ru-RU" sz="2400" spc="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sz="2000" spc="5" dirty="0">
                <a:latin typeface="Calibri"/>
                <a:cs typeface="Calibri"/>
              </a:rPr>
              <a:t>заявок на выдачу патентов и          </a:t>
            </a:r>
          </a:p>
          <a:p>
            <a:pPr marL="12700" marR="5080" algn="just"/>
            <a:r>
              <a:rPr lang="ru-RU" sz="2000" spc="5" dirty="0">
                <a:latin typeface="Calibri"/>
                <a:cs typeface="Calibri"/>
              </a:rPr>
              <a:t>       свидетельств на изобретения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13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997811" y="5993962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29" name="object 5"/>
          <p:cNvSpPr txBox="1"/>
          <p:nvPr/>
        </p:nvSpPr>
        <p:spPr>
          <a:xfrm>
            <a:off x="1274655" y="2340176"/>
            <a:ext cx="4828746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000" spc="5" dirty="0">
                <a:latin typeface="Calibri"/>
                <a:cs typeface="Calibri"/>
              </a:rPr>
              <a:t>из них </a:t>
            </a:r>
            <a:r>
              <a:rPr lang="en-US" sz="2400" spc="5" dirty="0">
                <a:solidFill>
                  <a:srgbClr val="3FAB3C"/>
                </a:solidFill>
                <a:latin typeface="Calibri"/>
                <a:cs typeface="Calibri"/>
              </a:rPr>
              <a:t>68</a:t>
            </a:r>
            <a:r>
              <a:rPr lang="en-US" sz="2400" spc="5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rPr>
              <a:t> </a:t>
            </a:r>
            <a:r>
              <a:rPr lang="ru-RU" sz="2000" spc="5" dirty="0">
                <a:latin typeface="Calibri"/>
                <a:cs typeface="Calibri"/>
              </a:rPr>
              <a:t>действующих объектов </a:t>
            </a:r>
          </a:p>
          <a:p>
            <a:pPr marL="12700" marR="5080" algn="just"/>
            <a:r>
              <a:rPr lang="ru-RU" sz="2000" spc="5" dirty="0">
                <a:latin typeface="Calibri"/>
                <a:cs typeface="Calibri"/>
              </a:rPr>
              <a:t>                    интеллектуальной собственности 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5" name="object 5"/>
          <p:cNvSpPr txBox="1"/>
          <p:nvPr/>
        </p:nvSpPr>
        <p:spPr>
          <a:xfrm>
            <a:off x="628649" y="3521872"/>
            <a:ext cx="1097401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/>
            <a:r>
              <a:rPr lang="ru-RU" sz="2400" spc="5" dirty="0">
                <a:solidFill>
                  <a:srgbClr val="3FAB3C"/>
                </a:solidFill>
                <a:latin typeface="Calibri"/>
                <a:cs typeface="Calibri"/>
              </a:rPr>
              <a:t>ПРОМЫШЛЕННЫЕ ПАРТНЕРЫ, </a:t>
            </a:r>
          </a:p>
          <a:p>
            <a:pPr marL="12700" marR="5080" algn="just"/>
            <a:r>
              <a:rPr lang="ru-RU" sz="2400" spc="5" dirty="0">
                <a:solidFill>
                  <a:srgbClr val="3FAB3C"/>
                </a:solidFill>
                <a:latin typeface="Calibri"/>
                <a:cs typeface="Calibri"/>
              </a:rPr>
              <a:t>С КОТОРЫМИ ВЫПОЛНЯЮТСЯ НАУЧНЫЕ ПРОЕКТЫ,</a:t>
            </a:r>
          </a:p>
          <a:p>
            <a:pPr marL="12700" marR="5080" algn="just"/>
            <a:r>
              <a:rPr lang="ru-RU" sz="2400" spc="5" dirty="0">
                <a:solidFill>
                  <a:srgbClr val="3FAB3C"/>
                </a:solidFill>
                <a:latin typeface="Calibri"/>
                <a:cs typeface="Calibri"/>
              </a:rPr>
              <a:t>СОТРУДНИЧЕСТВО С НАУЧНЫМИ ОРГАНИЗАЦИЯМИ: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7" name="object 5"/>
          <p:cNvSpPr txBox="1"/>
          <p:nvPr/>
        </p:nvSpPr>
        <p:spPr>
          <a:xfrm>
            <a:off x="639171" y="4696955"/>
            <a:ext cx="3026753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algn="just">
              <a:buFont typeface="Wingdings" panose="05000000000000000000" pitchFamily="2" charset="2"/>
              <a:buChar char="§"/>
            </a:pPr>
            <a:r>
              <a:rPr lang="ru-RU" sz="2000" dirty="0">
                <a:latin typeface="Calibri"/>
                <a:cs typeface="Calibri"/>
              </a:rPr>
              <a:t>коммерческие предприятия реального сектора экономики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8" name="object 5"/>
          <p:cNvSpPr txBox="1"/>
          <p:nvPr/>
        </p:nvSpPr>
        <p:spPr>
          <a:xfrm>
            <a:off x="3998311" y="4696954"/>
            <a:ext cx="427664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algn="just">
              <a:buFont typeface="Wingdings" panose="05000000000000000000" pitchFamily="2" charset="2"/>
              <a:buChar char="§"/>
            </a:pPr>
            <a:r>
              <a:rPr lang="ru-RU" sz="2000" dirty="0">
                <a:latin typeface="Calibri"/>
                <a:cs typeface="Calibri"/>
              </a:rPr>
              <a:t>Российские </a:t>
            </a:r>
          </a:p>
          <a:p>
            <a:pPr marL="12700" marR="5080" algn="just"/>
            <a:r>
              <a:rPr lang="ru-RU" sz="2000" dirty="0">
                <a:latin typeface="Calibri"/>
                <a:cs typeface="Calibri"/>
              </a:rPr>
              <a:t>      сельскохозяйственные</a:t>
            </a:r>
          </a:p>
          <a:p>
            <a:pPr marL="12700" marR="5080" algn="just"/>
            <a:r>
              <a:rPr lang="ru-RU" sz="2000" dirty="0">
                <a:latin typeface="Calibri"/>
                <a:cs typeface="Calibri"/>
              </a:rPr>
              <a:t>      научно-исследовательские</a:t>
            </a:r>
          </a:p>
          <a:p>
            <a:pPr marL="12700" marR="5080" algn="just"/>
            <a:r>
              <a:rPr lang="ru-RU" sz="2000" dirty="0">
                <a:latin typeface="Calibri"/>
                <a:cs typeface="Calibri"/>
              </a:rPr>
              <a:t>      институты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32" name="object 14"/>
          <p:cNvSpPr/>
          <p:nvPr/>
        </p:nvSpPr>
        <p:spPr>
          <a:xfrm>
            <a:off x="568932" y="2169827"/>
            <a:ext cx="3845492" cy="87191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33" name="object 14"/>
          <p:cNvSpPr/>
          <p:nvPr/>
        </p:nvSpPr>
        <p:spPr>
          <a:xfrm>
            <a:off x="6558046" y="2167390"/>
            <a:ext cx="3755718" cy="46482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34" name="object 14"/>
          <p:cNvSpPr/>
          <p:nvPr/>
        </p:nvSpPr>
        <p:spPr>
          <a:xfrm flipV="1">
            <a:off x="568932" y="3221478"/>
            <a:ext cx="9744832" cy="45719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21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25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027836" y="4787375"/>
            <a:ext cx="72008" cy="90813"/>
          </a:xfrm>
          <a:prstGeom prst="rect">
            <a:avLst/>
          </a:prstGeom>
          <a:solidFill>
            <a:srgbClr val="3FAB3C"/>
          </a:solidFill>
          <a:ln>
            <a:solidFill>
              <a:srgbClr val="3FA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72152" y="4787375"/>
            <a:ext cx="72008" cy="90813"/>
          </a:xfrm>
          <a:prstGeom prst="rect">
            <a:avLst/>
          </a:prstGeom>
          <a:solidFill>
            <a:srgbClr val="3FAB3C"/>
          </a:solidFill>
          <a:ln>
            <a:solidFill>
              <a:srgbClr val="3FA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644430" y="5937190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628649" y="46471"/>
            <a:ext cx="5868691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НАУЧНО-ИССЛЕДОВАТЕЛЬСКАЯ РАБОТА</a:t>
            </a:r>
          </a:p>
        </p:txBody>
      </p:sp>
      <p:sp>
        <p:nvSpPr>
          <p:cNvPr id="38" name="object 5"/>
          <p:cNvSpPr txBox="1"/>
          <p:nvPr/>
        </p:nvSpPr>
        <p:spPr>
          <a:xfrm>
            <a:off x="7662741" y="4696954"/>
            <a:ext cx="275328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 algn="just">
              <a:buFont typeface="Wingdings" panose="05000000000000000000" pitchFamily="2" charset="2"/>
              <a:buChar char="§"/>
            </a:pPr>
            <a:r>
              <a:rPr lang="ru-RU" sz="2000" dirty="0">
                <a:latin typeface="Calibri"/>
                <a:cs typeface="Calibri"/>
              </a:rPr>
              <a:t>Российские аграрные университеты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691846" y="4787375"/>
            <a:ext cx="72008" cy="90813"/>
          </a:xfrm>
          <a:prstGeom prst="rect">
            <a:avLst/>
          </a:prstGeom>
          <a:solidFill>
            <a:srgbClr val="3FAB3C"/>
          </a:solidFill>
          <a:ln>
            <a:solidFill>
              <a:srgbClr val="3FAB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7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-18434" y="297"/>
            <a:ext cx="11284922" cy="6336705"/>
          </a:xfrm>
          <a:prstGeom prst="rect">
            <a:avLst/>
          </a:prstGeom>
          <a:blipFill>
            <a:blip r:embed="rId3" cstate="print"/>
            <a:srcRect/>
            <a:stretch>
              <a:fillRect t="-10227" b="-18759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4"/>
          <p:cNvSpPr/>
          <p:nvPr/>
        </p:nvSpPr>
        <p:spPr>
          <a:xfrm>
            <a:off x="-18434" y="327"/>
            <a:ext cx="11284922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СТУДЕНЧЕСКАЯ ЖИЗНЬ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57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6970" y="0"/>
            <a:ext cx="11266488" cy="6337299"/>
          </a:xfrm>
          <a:prstGeom prst="rect">
            <a:avLst/>
          </a:prstGeom>
          <a:solidFill>
            <a:srgbClr val="3FAB3C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object 14"/>
          <p:cNvSpPr/>
          <p:nvPr/>
        </p:nvSpPr>
        <p:spPr>
          <a:xfrm>
            <a:off x="952702" y="601275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"/>
          <p:cNvSpPr/>
          <p:nvPr/>
        </p:nvSpPr>
        <p:spPr>
          <a:xfrm>
            <a:off x="8562202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4"/>
          <p:cNvSpPr/>
          <p:nvPr/>
        </p:nvSpPr>
        <p:spPr>
          <a:xfrm>
            <a:off x="0" y="0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Прямоугольник 50"/>
          <p:cNvSpPr/>
          <p:nvPr/>
        </p:nvSpPr>
        <p:spPr>
          <a:xfrm>
            <a:off x="3517084" y="835062"/>
            <a:ext cx="149667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5 500 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39594" y="836890"/>
            <a:ext cx="44635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500" dirty="0">
                <a:solidFill>
                  <a:schemeClr val="bg1"/>
                </a:solidFill>
              </a:rPr>
              <a:t>6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endParaRPr lang="ru-RU" sz="1600" dirty="0">
              <a:solidFill>
                <a:schemeClr val="bg1"/>
              </a:solidFill>
            </a:endParaRPr>
          </a:p>
        </p:txBody>
      </p:sp>
      <p:cxnSp>
        <p:nvCxnSpPr>
          <p:cNvPr id="53" name="Прямая со стрелкой 52"/>
          <p:cNvCxnSpPr/>
          <p:nvPr/>
        </p:nvCxnSpPr>
        <p:spPr>
          <a:xfrm>
            <a:off x="2856690" y="1255889"/>
            <a:ext cx="666127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373946" y="1396924"/>
            <a:ext cx="33575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14</a:t>
            </a:r>
            <a:r>
              <a:rPr lang="ru-RU" sz="4500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видов спорта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2851439" y="1485275"/>
            <a:ext cx="68876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</a:rPr>
              <a:t>более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3942783" y="1431684"/>
            <a:ext cx="109426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500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83877" y="1997039"/>
            <a:ext cx="372909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12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970197" y="2029281"/>
            <a:ext cx="226713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374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студента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7683492" y="814763"/>
            <a:ext cx="78581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110233" y="916798"/>
            <a:ext cx="3357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мастер спорта</a:t>
            </a:r>
          </a:p>
          <a:p>
            <a:r>
              <a:rPr lang="ru-RU" dirty="0">
                <a:solidFill>
                  <a:schemeClr val="bg1"/>
                </a:solidFill>
              </a:rPr>
              <a:t>международного класса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8129407" y="1725623"/>
            <a:ext cx="2911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мастера спорта России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8170389" y="2101144"/>
            <a:ext cx="33575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кандидатов в </a:t>
            </a:r>
          </a:p>
          <a:p>
            <a:r>
              <a:rPr lang="ru-RU" dirty="0">
                <a:solidFill>
                  <a:schemeClr val="bg1"/>
                </a:solidFill>
              </a:rPr>
              <a:t>мастера спорта России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428714" y="2011546"/>
            <a:ext cx="192882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14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679911" y="1415698"/>
            <a:ext cx="78581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3</a:t>
            </a:r>
            <a:endParaRPr lang="ru-RU" sz="4500" dirty="0">
              <a:solidFill>
                <a:schemeClr val="bg1"/>
              </a:solidFill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>
            <a:off x="2884660" y="1768859"/>
            <a:ext cx="666127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>
            <a:off x="2905176" y="2434892"/>
            <a:ext cx="666127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Прямоугольник 78"/>
          <p:cNvSpPr/>
          <p:nvPr/>
        </p:nvSpPr>
        <p:spPr>
          <a:xfrm>
            <a:off x="947428" y="2938072"/>
            <a:ext cx="98463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Участие Университета в студенческих спортивных мероприятиях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185562" y="3440650"/>
            <a:ext cx="416088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solidFill>
                  <a:schemeClr val="bg1"/>
                </a:solidFill>
              </a:rPr>
              <a:t>Чемпионаты Санкт-Петербурга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</a:rPr>
              <a:t> среди студентов 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</a:rPr>
              <a:t>образовательных организаций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</a:rPr>
              <a:t> высшего образования 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6668212" y="3406641"/>
            <a:ext cx="456601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>
                <a:solidFill>
                  <a:schemeClr val="bg1"/>
                </a:solidFill>
              </a:rPr>
              <a:t>Универсиады 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</a:rPr>
              <a:t>высших учебных заведений</a:t>
            </a:r>
          </a:p>
          <a:p>
            <a:pPr algn="ctr"/>
            <a:r>
              <a:rPr lang="ru-RU" sz="1900" dirty="0">
                <a:solidFill>
                  <a:schemeClr val="bg1"/>
                </a:solidFill>
              </a:rPr>
              <a:t> Минсельхоза России</a:t>
            </a:r>
          </a:p>
        </p:txBody>
      </p:sp>
      <p:sp>
        <p:nvSpPr>
          <p:cNvPr id="82" name="Прямоугольник 81"/>
          <p:cNvSpPr/>
          <p:nvPr/>
        </p:nvSpPr>
        <p:spPr>
          <a:xfrm>
            <a:off x="4346447" y="3364767"/>
            <a:ext cx="234454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bg1"/>
                </a:solidFill>
              </a:rPr>
              <a:t>гиревой спорт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полиатлон</a:t>
            </a:r>
            <a:endParaRPr lang="ru-RU" sz="1700" dirty="0">
              <a:solidFill>
                <a:schemeClr val="bg1"/>
              </a:solidFill>
            </a:endParaRPr>
          </a:p>
          <a:p>
            <a:pPr algn="ctr"/>
            <a:r>
              <a:rPr lang="ru-RU" sz="1700" dirty="0">
                <a:solidFill>
                  <a:schemeClr val="bg1"/>
                </a:solidFill>
              </a:rPr>
              <a:t> баскетбол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</a:rPr>
              <a:t> волейбол 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</a:rPr>
              <a:t>настольный теннис 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</a:rPr>
              <a:t>мини-футбол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</a:rPr>
              <a:t> </a:t>
            </a:r>
            <a:r>
              <a:rPr lang="ru-RU" sz="1700" dirty="0" err="1">
                <a:solidFill>
                  <a:schemeClr val="bg1"/>
                </a:solidFill>
              </a:rPr>
              <a:t>флорбол</a:t>
            </a:r>
            <a:endParaRPr lang="ru-RU" sz="1700" dirty="0">
              <a:solidFill>
                <a:schemeClr val="bg1"/>
              </a:solidFill>
            </a:endParaRPr>
          </a:p>
          <a:p>
            <a:pPr algn="ctr"/>
            <a:r>
              <a:rPr lang="ru-RU" sz="1700" dirty="0">
                <a:solidFill>
                  <a:schemeClr val="bg1"/>
                </a:solidFill>
              </a:rPr>
              <a:t> легкая атлетика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</a:rPr>
              <a:t> тхэквондо</a:t>
            </a:r>
          </a:p>
          <a:p>
            <a:pPr algn="ctr"/>
            <a:r>
              <a:rPr lang="ru-RU" sz="1700" dirty="0">
                <a:solidFill>
                  <a:schemeClr val="bg1"/>
                </a:solidFill>
              </a:rPr>
              <a:t> самбо</a:t>
            </a:r>
            <a:endParaRPr lang="ru-RU" sz="1700" dirty="0">
              <a:solidFill>
                <a:srgbClr val="3FAB3C"/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4898306" y="880006"/>
            <a:ext cx="19990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кв.м</a:t>
            </a:r>
            <a:r>
              <a:rPr lang="ru-RU" dirty="0">
                <a:solidFill>
                  <a:schemeClr val="bg1"/>
                </a:solidFill>
              </a:rPr>
              <a:t>. </a:t>
            </a:r>
          </a:p>
          <a:p>
            <a:r>
              <a:rPr lang="ru-RU" dirty="0">
                <a:solidFill>
                  <a:schemeClr val="bg1"/>
                </a:solidFill>
              </a:rPr>
              <a:t>общая площадь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1085946" y="2079144"/>
            <a:ext cx="2149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сборных команд университета</a:t>
            </a:r>
          </a:p>
        </p:txBody>
      </p:sp>
      <p:sp>
        <p:nvSpPr>
          <p:cNvPr id="87" name="object 14"/>
          <p:cNvSpPr/>
          <p:nvPr/>
        </p:nvSpPr>
        <p:spPr>
          <a:xfrm>
            <a:off x="890696" y="2889171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14"/>
          <p:cNvSpPr/>
          <p:nvPr/>
        </p:nvSpPr>
        <p:spPr>
          <a:xfrm rot="5400000" flipV="1">
            <a:off x="6753323" y="1620898"/>
            <a:ext cx="1561667" cy="448827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3FAB3C"/>
                </a:solidFill>
                <a:latin typeface="+mn-lt"/>
              </a:rPr>
              <a:t>СТУДЕНЧЕСКАЯ ЖИЗНЬ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080648" y="941861"/>
            <a:ext cx="15737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спортивных</a:t>
            </a:r>
          </a:p>
          <a:p>
            <a:r>
              <a:rPr lang="ru-RU" dirty="0">
                <a:solidFill>
                  <a:schemeClr val="bg1"/>
                </a:solidFill>
              </a:rPr>
              <a:t>объектов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895184" y="1470360"/>
            <a:ext cx="2781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участников спортивных мероприятий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8625148" y="5941304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rgbClr val="3FAB3C"/>
                </a:solidFill>
              </a:rPr>
              <a:t>спбгау</a:t>
            </a:r>
            <a:r>
              <a:rPr lang="en-US" sz="2000" dirty="0">
                <a:solidFill>
                  <a:srgbClr val="3FAB3C"/>
                </a:solidFill>
              </a:rPr>
              <a:t>.</a:t>
            </a:r>
            <a:r>
              <a:rPr lang="ru-RU" sz="2000" dirty="0" err="1">
                <a:solidFill>
                  <a:srgbClr val="3FAB3C"/>
                </a:solidFill>
              </a:rPr>
              <a:t>ру</a:t>
            </a:r>
            <a:endParaRPr lang="ru-RU" sz="2000" dirty="0">
              <a:solidFill>
                <a:srgbClr val="3FAB3C"/>
              </a:solidFill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984" y="93666"/>
            <a:ext cx="1568271" cy="5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09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0" y="0"/>
            <a:ext cx="11266488" cy="6337299"/>
          </a:xfrm>
          <a:prstGeom prst="rect">
            <a:avLst/>
          </a:prstGeom>
          <a:solidFill>
            <a:srgbClr val="3FAB3C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object 14"/>
          <p:cNvSpPr/>
          <p:nvPr/>
        </p:nvSpPr>
        <p:spPr>
          <a:xfrm>
            <a:off x="952702" y="601275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"/>
          <p:cNvSpPr/>
          <p:nvPr/>
        </p:nvSpPr>
        <p:spPr>
          <a:xfrm>
            <a:off x="8562202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Прямоугольник 23"/>
          <p:cNvSpPr/>
          <p:nvPr/>
        </p:nvSpPr>
        <p:spPr>
          <a:xfrm>
            <a:off x="2135902" y="1489840"/>
            <a:ext cx="30003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студенческих мероприятий </a:t>
            </a:r>
          </a:p>
          <a:p>
            <a:r>
              <a:rPr lang="ru-RU" sz="2000" dirty="0">
                <a:solidFill>
                  <a:schemeClr val="bg1"/>
                </a:solidFill>
              </a:rPr>
              <a:t>ежегодно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115381" y="1480068"/>
            <a:ext cx="14762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100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135902" y="3027332"/>
            <a:ext cx="30003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участников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35892" y="2814706"/>
            <a:ext cx="19083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5 000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16200000">
            <a:off x="-24617" y="2754300"/>
            <a:ext cx="1143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более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327380" y="1417472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Патриотические мероприятия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333103" y="1900394"/>
            <a:ext cx="6061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Аграрная лига КВН </a:t>
            </a:r>
            <a:r>
              <a:rPr lang="ru-RU" sz="2400" dirty="0" err="1">
                <a:solidFill>
                  <a:schemeClr val="bg1"/>
                </a:solidFill>
              </a:rPr>
              <a:t>СПбГАУ</a:t>
            </a:r>
            <a:endParaRPr lang="ru-RU" sz="2400" dirty="0">
              <a:solidFill>
                <a:schemeClr val="bg1"/>
              </a:solidFill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254648" y="1915950"/>
            <a:ext cx="5572164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4325347" y="2357277"/>
            <a:ext cx="4540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Экскурсии по Санкт-Петербургу и</a:t>
            </a:r>
          </a:p>
          <a:p>
            <a:r>
              <a:rPr lang="ru-RU" sz="2400" dirty="0">
                <a:solidFill>
                  <a:schemeClr val="bg1"/>
                </a:solidFill>
              </a:rPr>
              <a:t>Ленинградской области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4253909" y="3143095"/>
            <a:ext cx="5572164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253909" y="2357277"/>
            <a:ext cx="5572164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bject 4"/>
          <p:cNvSpPr/>
          <p:nvPr/>
        </p:nvSpPr>
        <p:spPr>
          <a:xfrm>
            <a:off x="0" y="0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Прямоугольник 36"/>
          <p:cNvSpPr/>
          <p:nvPr/>
        </p:nvSpPr>
        <p:spPr>
          <a:xfrm>
            <a:off x="4325347" y="3143095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Хоровые концерты</a:t>
            </a: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253909" y="3643161"/>
            <a:ext cx="5572164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4325347" y="3643161"/>
            <a:ext cx="6534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Конкурса красоты, ума и таланта «Мисс </a:t>
            </a:r>
            <a:r>
              <a:rPr lang="ru-RU" sz="2400" dirty="0" err="1">
                <a:solidFill>
                  <a:schemeClr val="bg1"/>
                </a:solidFill>
              </a:rPr>
              <a:t>СПбГАУ</a:t>
            </a:r>
            <a:r>
              <a:rPr lang="ru-RU" sz="2400" dirty="0">
                <a:solidFill>
                  <a:schemeClr val="bg1"/>
                </a:solidFill>
              </a:rPr>
              <a:t>»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4253909" y="4143227"/>
            <a:ext cx="5572164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4325347" y="4143227"/>
            <a:ext cx="4538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Вечера студенческого творчества</a:t>
            </a: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>
            <a:off x="4253909" y="4571855"/>
            <a:ext cx="5572164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>
          <a:xfrm>
            <a:off x="4325347" y="4571855"/>
            <a:ext cx="51823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Межрегиональный форум</a:t>
            </a:r>
          </a:p>
          <a:p>
            <a:r>
              <a:rPr lang="ru-RU" sz="2400" dirty="0">
                <a:solidFill>
                  <a:schemeClr val="bg1"/>
                </a:solidFill>
              </a:rPr>
              <a:t>молодежных СМИ «Голос молодежи»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4325347" y="5357673"/>
            <a:ext cx="42724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Развлекательные мероприятия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4253909" y="5357673"/>
            <a:ext cx="5572164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 rot="16200000">
            <a:off x="-62172" y="1423291"/>
            <a:ext cx="1143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свыше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327380" y="981541"/>
            <a:ext cx="57150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Спортивные соревнования</a:t>
            </a: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4255942" y="1423944"/>
            <a:ext cx="5572164" cy="158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3FAB3C"/>
                </a:solidFill>
                <a:latin typeface="+mn-lt"/>
              </a:rPr>
              <a:t>СТУДЕНЧЕСКАЯ ЖИЗНЬ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8625148" y="5952914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rgbClr val="3FAB3C"/>
                </a:solidFill>
              </a:rPr>
              <a:t>спбгау</a:t>
            </a:r>
            <a:r>
              <a:rPr lang="en-US" sz="2000" dirty="0">
                <a:solidFill>
                  <a:srgbClr val="3FAB3C"/>
                </a:solidFill>
              </a:rPr>
              <a:t>.</a:t>
            </a:r>
            <a:r>
              <a:rPr lang="ru-RU" sz="2000" dirty="0" err="1">
                <a:solidFill>
                  <a:srgbClr val="3FAB3C"/>
                </a:solidFill>
              </a:rPr>
              <a:t>ру</a:t>
            </a:r>
            <a:endParaRPr lang="ru-RU" sz="2000" dirty="0">
              <a:solidFill>
                <a:srgbClr val="3FAB3C"/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984" y="93666"/>
            <a:ext cx="1568271" cy="5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13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75730" y="1969247"/>
            <a:ext cx="8362086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algn="just"/>
            <a:r>
              <a:rPr lang="ru-RU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Шведский университет сельскохозяйственных наук, Швеция</a:t>
            </a:r>
            <a:endParaRPr lang="en-US" sz="2400" spc="5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15" name="object 5"/>
          <p:cNvSpPr txBox="1"/>
          <p:nvPr/>
        </p:nvSpPr>
        <p:spPr>
          <a:xfrm>
            <a:off x="422586" y="887454"/>
            <a:ext cx="10192264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/>
            <a:r>
              <a:rPr lang="en-US" sz="2600" spc="5" dirty="0">
                <a:solidFill>
                  <a:srgbClr val="3FAB3C"/>
                </a:solidFill>
                <a:latin typeface="Calibri"/>
                <a:cs typeface="Calibri"/>
              </a:rPr>
              <a:t>COOPERATION OF </a:t>
            </a:r>
            <a:r>
              <a:rPr lang="en-US" sz="2600" spc="5" dirty="0" err="1">
                <a:solidFill>
                  <a:srgbClr val="3FAB3C"/>
                </a:solidFill>
                <a:latin typeface="Calibri"/>
                <a:cs typeface="Calibri"/>
              </a:rPr>
              <a:t>SPbGAU</a:t>
            </a:r>
            <a:r>
              <a:rPr lang="en-US" sz="2600" spc="5" dirty="0">
                <a:solidFill>
                  <a:srgbClr val="3FAB3C"/>
                </a:solidFill>
                <a:latin typeface="Calibri"/>
                <a:cs typeface="Calibri"/>
              </a:rPr>
              <a:t> IN EUROPE </a:t>
            </a:r>
          </a:p>
          <a:p>
            <a:pPr marL="12700" marR="5080" algn="ctr"/>
            <a:r>
              <a:rPr lang="en-US" sz="2600" spc="5" dirty="0">
                <a:solidFill>
                  <a:srgbClr val="3FAB3C"/>
                </a:solidFill>
                <a:latin typeface="Calibri"/>
                <a:cs typeface="Calibri"/>
              </a:rPr>
              <a:t>IN THE </a:t>
            </a:r>
            <a:r>
              <a:rPr lang="en-US" sz="2600" spc="5" dirty="0">
                <a:solidFill>
                  <a:srgbClr val="3FAB3C"/>
                </a:solidFill>
                <a:cs typeface="Calibri"/>
              </a:rPr>
              <a:t>FRAMEWORK OF </a:t>
            </a:r>
            <a:r>
              <a:rPr lang="en-US" sz="2600" dirty="0">
                <a:solidFill>
                  <a:srgbClr val="3FAB3C"/>
                </a:solidFill>
                <a:latin typeface="+mj-lt"/>
              </a:rPr>
              <a:t>ERASMUS MUNDUS ACTION 2</a:t>
            </a:r>
            <a:endParaRPr sz="2600" dirty="0">
              <a:latin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35" y="1795106"/>
            <a:ext cx="952500" cy="95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0" b="-6822"/>
          <a:stretch/>
        </p:blipFill>
        <p:spPr>
          <a:xfrm>
            <a:off x="813035" y="2871757"/>
            <a:ext cx="1018729" cy="96080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07" y="3924577"/>
            <a:ext cx="960120" cy="960120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/>
          <a:srcRect l="12791" t="7678" r="81893" b="85436"/>
          <a:stretch/>
        </p:blipFill>
        <p:spPr>
          <a:xfrm>
            <a:off x="725756" y="4919679"/>
            <a:ext cx="1030522" cy="1067896"/>
          </a:xfrm>
          <a:prstGeom prst="rect">
            <a:avLst/>
          </a:prstGeom>
        </p:spPr>
      </p:pic>
      <p:sp>
        <p:nvSpPr>
          <p:cNvPr id="56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4"/>
          <p:cNvSpPr/>
          <p:nvPr/>
        </p:nvSpPr>
        <p:spPr>
          <a:xfrm>
            <a:off x="952702" y="601275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63" name="Прямоугольник 62"/>
          <p:cNvSpPr/>
          <p:nvPr/>
        </p:nvSpPr>
        <p:spPr>
          <a:xfrm>
            <a:off x="2175730" y="3098073"/>
            <a:ext cx="719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/>
            <a:r>
              <a:rPr lang="ru-RU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Варшавский университет естественных наук, Польша</a:t>
            </a:r>
            <a:endParaRPr lang="en-US" sz="2400" spc="5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206361" y="4099762"/>
            <a:ext cx="4769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Университет 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Хoйенхайм</a:t>
            </a:r>
            <a:r>
              <a:rPr lang="en-US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, </a:t>
            </a:r>
            <a:r>
              <a:rPr lang="ru-RU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Германия</a:t>
            </a:r>
            <a:endParaRPr lang="en-US" sz="2400" spc="5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175730" y="5158254"/>
            <a:ext cx="8606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algn="just"/>
            <a:r>
              <a:rPr lang="ru-RU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Университет природных ресурсов и естественных наук,</a:t>
            </a:r>
            <a:r>
              <a:rPr lang="en-US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</a:t>
            </a:r>
            <a:r>
              <a:rPr lang="ru-RU" sz="24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Австрия</a:t>
            </a:r>
            <a:endParaRPr lang="en-US" sz="2400" spc="5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30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8642581" y="5937190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736700" y="64489"/>
            <a:ext cx="716483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МЕЖДУНАРОДНОЕ СОТРУДНИЧЕСТВО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И ОБМЕН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4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007552" y="4484536"/>
            <a:ext cx="8666738" cy="5500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5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Шеньянский</a:t>
            </a:r>
            <a:r>
              <a:rPr kumimoji="0" lang="ru-RU" sz="22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аграрный университет</a:t>
            </a:r>
            <a:r>
              <a:rPr kumimoji="0" lang="en-US" sz="22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,</a:t>
            </a:r>
            <a:r>
              <a:rPr kumimoji="0" lang="ru-RU" sz="22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j-ea"/>
                <a:cs typeface="Calibri"/>
              </a:rPr>
              <a:t> КНР</a:t>
            </a:r>
            <a:endParaRPr kumimoji="0" lang="en-US" sz="2200" b="0" i="0" u="none" strike="noStrike" kern="1200" cap="none" spc="5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j-ea"/>
              <a:cs typeface="Calibri"/>
            </a:endParaRPr>
          </a:p>
        </p:txBody>
      </p:sp>
      <p:sp>
        <p:nvSpPr>
          <p:cNvPr id="15" name="object 5"/>
          <p:cNvSpPr txBox="1"/>
          <p:nvPr/>
        </p:nvSpPr>
        <p:spPr>
          <a:xfrm>
            <a:off x="-320457" y="854211"/>
            <a:ext cx="11907402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0" i="0" u="none" strike="noStrike" kern="1200" cap="none" spc="5" normalizeH="0" baseline="0" noProof="0" dirty="0">
                <a:ln>
                  <a:noFill/>
                </a:ln>
                <a:solidFill>
                  <a:srgbClr val="3FAB3C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МЕЖДУНАРОДНОЕ СОТРУДНИЧЕСТВО В ОБЛАСТИ НАУКИ И ОБРАЗОВАНИЯ</a:t>
            </a:r>
          </a:p>
        </p:txBody>
      </p:sp>
      <p:sp>
        <p:nvSpPr>
          <p:cNvPr id="56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object 14"/>
          <p:cNvSpPr/>
          <p:nvPr/>
        </p:nvSpPr>
        <p:spPr>
          <a:xfrm>
            <a:off x="952702" y="601275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196227" y="2597593"/>
            <a:ext cx="96683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5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Бельцкий</a:t>
            </a:r>
            <a:r>
              <a:rPr kumimoji="0" lang="ru-RU" sz="2200" b="0" i="0" u="none" strike="noStrike" kern="1200" cap="none" spc="5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государственный университет им. </a:t>
            </a:r>
            <a:r>
              <a:rPr kumimoji="0" lang="ru-RU" sz="2200" b="0" i="0" u="none" strike="noStrike" kern="1200" cap="none" spc="5" normalizeH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Алеку</a:t>
            </a:r>
            <a:r>
              <a:rPr kumimoji="0" lang="ru-RU" sz="2200" b="0" i="0" u="none" strike="noStrike" kern="1200" cap="none" spc="5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Руссо, Республика Молдова</a:t>
            </a:r>
            <a:endParaRPr kumimoji="0" lang="en-US" sz="2200" b="0" i="0" u="none" strike="noStrike" kern="1200" cap="none" spc="5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1924549" y="3116982"/>
            <a:ext cx="108228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Научно-исследовательский</a:t>
            </a:r>
            <a:r>
              <a:rPr kumimoji="0" lang="ru-RU" sz="2200" b="0" i="0" u="none" strike="noStrike" kern="1200" cap="none" spc="5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институт полевых культур «Селекция», </a:t>
            </a: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5" normalizeH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Республика Молдова</a:t>
            </a:r>
            <a:endParaRPr kumimoji="0" lang="en-US" sz="2200" b="0" i="0" u="none" strike="noStrike" kern="1200" cap="none" spc="5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1196227" y="3842782"/>
            <a:ext cx="38355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spc="5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cs typeface="Calibri"/>
              </a:rPr>
              <a:t>У</a:t>
            </a:r>
            <a:r>
              <a:rPr kumimoji="0" lang="ru-RU" sz="2200" b="0" i="0" u="none" strike="noStrike" kern="1200" cap="none" spc="5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ниверситет</a:t>
            </a:r>
            <a:r>
              <a:rPr kumimoji="0" lang="ru-RU" sz="22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ru-RU" sz="2200" b="0" i="0" u="none" strike="noStrike" kern="1200" cap="none" spc="5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Уппсала</a:t>
            </a:r>
            <a:r>
              <a:rPr kumimoji="0" lang="en-US" sz="22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ru-RU" sz="22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Швеция</a:t>
            </a:r>
            <a:endParaRPr kumimoji="0" lang="en-US" sz="2200" b="0" i="0" u="none" strike="noStrike" kern="1200" cap="none" spc="5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736700" y="64489"/>
            <a:ext cx="716483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INTERNATIONAL COOPERATION AND EXCHANGE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21" name="Рисунок 1" descr="http://ru.syau.edu.cn/images/logo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t="6576" r="12610" b="11860"/>
          <a:stretch/>
        </p:blipFill>
        <p:spPr bwMode="auto">
          <a:xfrm>
            <a:off x="1249179" y="4370294"/>
            <a:ext cx="825083" cy="82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 descr="http://www.usarb.md/fileadmin/templates/images/USBLogoMic_r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0" y="2489493"/>
            <a:ext cx="1029811" cy="73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Описание: Описание: C:\temp\ru\imag\titl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60"/>
          <a:stretch/>
        </p:blipFill>
        <p:spPr bwMode="auto">
          <a:xfrm>
            <a:off x="1249179" y="3179931"/>
            <a:ext cx="675370" cy="6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Uppsala universit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45" y="3796064"/>
            <a:ext cx="974536" cy="92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01" y="1833863"/>
            <a:ext cx="686541" cy="76869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2007552" y="1858335"/>
            <a:ext cx="88121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k-MK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Университет им. Святых Кирилла и Мефодия в Скопье, </a:t>
            </a:r>
          </a:p>
          <a:p>
            <a:r>
              <a:rPr lang="mk-MK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Республика Македония</a:t>
            </a:r>
            <a:endParaRPr lang="ru-RU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4" name="Picture 3" descr="school log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3" y="5126842"/>
            <a:ext cx="960702" cy="86992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Заголовок 1"/>
          <p:cNvSpPr txBox="1">
            <a:spLocks/>
          </p:cNvSpPr>
          <p:nvPr/>
        </p:nvSpPr>
        <p:spPr>
          <a:xfrm>
            <a:off x="1249179" y="5204930"/>
            <a:ext cx="9621210" cy="7388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 lvl="0" algn="just">
              <a:defRPr/>
            </a:pPr>
            <a:r>
              <a:rPr lang="ru-RU" sz="2200" spc="5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Исследовательский центр сельскохозяйственных наук и технологий, сельскохозяйственной политики России и Китая, КНР</a:t>
            </a:r>
            <a:endParaRPr kumimoji="0" lang="en-US" sz="2200" b="0" i="0" u="none" strike="noStrike" kern="1200" cap="none" spc="5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r="68141"/>
          <a:stretch/>
        </p:blipFill>
        <p:spPr>
          <a:xfrm>
            <a:off x="521614" y="1288270"/>
            <a:ext cx="546220" cy="685800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196227" y="1346258"/>
            <a:ext cx="80168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Латвийский аграрный университет</a:t>
            </a:r>
            <a:r>
              <a:rPr kumimoji="0" lang="en-US" sz="22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</a:t>
            </a:r>
            <a:r>
              <a:rPr kumimoji="0" lang="ru-RU" sz="2200" b="0" i="0" u="none" strike="noStrike" kern="1200" cap="none" spc="5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Латвийская республика</a:t>
            </a:r>
            <a:endParaRPr kumimoji="0" lang="en-US" sz="2200" b="0" i="0" u="none" strike="noStrike" kern="1200" cap="none" spc="5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644430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011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УНИВЕРСИТЕТ СЕГОДНЯ</a:t>
            </a: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55414"/>
            <a:ext cx="2743200" cy="365125"/>
          </a:xfrm>
          <a:prstGeom prst="rect">
            <a:avLst/>
          </a:prstGeom>
        </p:spPr>
        <p:txBody>
          <a:bodyPr/>
          <a:lstStyle/>
          <a:p>
            <a:fld id="{007028C1-70A4-448B-AA55-86C4F67734A3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9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УНИВЕРСИТЕТ СЕГОДНЯ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F1E970-916C-4783-A47E-C9372D49C9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6" b="12390"/>
          <a:stretch/>
        </p:blipFill>
        <p:spPr>
          <a:xfrm>
            <a:off x="0" y="702000"/>
            <a:ext cx="11266488" cy="558882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spbgau.ru</a:t>
            </a:r>
            <a:r>
              <a:rPr lang="en-US" sz="2000" dirty="0" err="1">
                <a:solidFill>
                  <a:srgbClr val="00B050"/>
                </a:solidFill>
              </a:rPr>
              <a:t>s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997811" y="5993962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22" name="object 4"/>
          <p:cNvSpPr txBox="1"/>
          <p:nvPr/>
        </p:nvSpPr>
        <p:spPr>
          <a:xfrm>
            <a:off x="623599" y="3447095"/>
            <a:ext cx="4659630" cy="582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1550"/>
              </a:lnSpc>
            </a:pPr>
            <a:r>
              <a:rPr sz="1300" spc="10" dirty="0">
                <a:solidFill>
                  <a:srgbClr val="FFFFFF"/>
                </a:solidFill>
                <a:latin typeface="Calibri"/>
                <a:cs typeface="Calibri"/>
              </a:rPr>
              <a:t>Санкт-Петербургский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государственный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Calibri"/>
                <a:cs typeface="Calibri"/>
              </a:rPr>
              <a:t>аграрный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университет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0" dirty="0">
                <a:solidFill>
                  <a:srgbClr val="FFFFFF"/>
                </a:solidFill>
                <a:latin typeface="Calibri"/>
                <a:cs typeface="Calibri"/>
              </a:rPr>
              <a:t>1966</a:t>
            </a:r>
            <a:r>
              <a:rPr sz="1300" spc="7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1300" spc="-70" dirty="0">
                <a:solidFill>
                  <a:srgbClr val="FFFFFF"/>
                </a:solidFill>
                <a:latin typeface="Calibri"/>
                <a:cs typeface="Calibri"/>
              </a:rPr>
              <a:t>1,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Санкт-Петербург,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г.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Пушкин,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Петербургское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шоссе,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40" dirty="0">
                <a:solidFill>
                  <a:srgbClr val="FFFFFF"/>
                </a:solidFill>
                <a:latin typeface="Calibri"/>
                <a:cs typeface="Calibri"/>
              </a:rPr>
              <a:t>дом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1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5" dirty="0">
                <a:solidFill>
                  <a:srgbClr val="FFFFFF"/>
                </a:solidFill>
                <a:latin typeface="Calibri"/>
                <a:cs typeface="Calibri"/>
              </a:rPr>
              <a:t>(8</a:t>
            </a:r>
            <a:r>
              <a:rPr sz="1300" spc="4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300" spc="15" dirty="0">
                <a:solidFill>
                  <a:srgbClr val="FFFFFF"/>
                </a:solidFill>
                <a:latin typeface="Calibri"/>
                <a:cs typeface="Calibri"/>
              </a:rPr>
              <a:t>2)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12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300" spc="20" dirty="0">
                <a:solidFill>
                  <a:srgbClr val="FFFFFF"/>
                </a:solidFill>
                <a:latin typeface="Calibri"/>
                <a:cs typeface="Calibri"/>
              </a:rPr>
              <a:t>51-90-80,</a:t>
            </a:r>
            <a:r>
              <a:rPr sz="13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20" dirty="0">
                <a:solidFill>
                  <a:srgbClr val="FFFFFF"/>
                </a:solidFill>
                <a:latin typeface="Calibri"/>
                <a:cs typeface="Calibri"/>
              </a:rPr>
              <a:t>spbgau.ru</a:t>
            </a:r>
            <a:endParaRPr sz="1300" dirty="0">
              <a:latin typeface="Calibri"/>
              <a:cs typeface="Calibri"/>
            </a:endParaRPr>
          </a:p>
        </p:txBody>
      </p:sp>
      <p:pic>
        <p:nvPicPr>
          <p:cNvPr id="30" name="Рисунок 29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9" r="2245"/>
          <a:stretch/>
        </p:blipFill>
        <p:spPr>
          <a:xfrm>
            <a:off x="0" y="748145"/>
            <a:ext cx="11266488" cy="55891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9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365125"/>
          </a:xfrm>
          <a:prstGeom prst="rect">
            <a:avLst/>
          </a:prstGeom>
        </p:spPr>
        <p:txBody>
          <a:bodyPr/>
          <a:lstStyle/>
          <a:p>
            <a:fld id="{007028C1-70A4-448B-AA55-86C4F67734A3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5" t="1226" b="2318"/>
          <a:stretch/>
        </p:blipFill>
        <p:spPr>
          <a:xfrm>
            <a:off x="4489848" y="3314201"/>
            <a:ext cx="1877388" cy="2686393"/>
          </a:xfrm>
          <a:prstGeom prst="rect">
            <a:avLst/>
          </a:prstGeom>
        </p:spPr>
      </p:pic>
      <p:pic>
        <p:nvPicPr>
          <p:cNvPr id="13" name="Объект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573489" y="2966138"/>
            <a:ext cx="2154574" cy="3046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-367270" y="731705"/>
            <a:ext cx="120010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3FAB3C"/>
                </a:solidFill>
              </a:rPr>
              <a:t>Университет успешно прошел все процедуры </a:t>
            </a:r>
          </a:p>
          <a:p>
            <a:pPr algn="ctr"/>
            <a:r>
              <a:rPr lang="ru-RU" sz="2500" dirty="0">
                <a:solidFill>
                  <a:srgbClr val="3FAB3C"/>
                </a:solidFill>
              </a:rPr>
              <a:t>профессионально-общественной аккредитации</a:t>
            </a:r>
          </a:p>
          <a:p>
            <a:pPr algn="ctr"/>
            <a:r>
              <a:rPr lang="ru-RU" sz="2500" dirty="0">
                <a:solidFill>
                  <a:srgbClr val="3FAB3C"/>
                </a:solidFill>
              </a:rPr>
              <a:t> программ аграрного профиля по укрупненным группам направлений подготовки </a:t>
            </a:r>
          </a:p>
          <a:p>
            <a:pPr algn="ctr"/>
            <a:r>
              <a:rPr lang="ru-RU" sz="2500" dirty="0">
                <a:solidFill>
                  <a:srgbClr val="3FAB3C"/>
                </a:solidFill>
              </a:rPr>
              <a:t>в рамках реализации международного проекта </a:t>
            </a:r>
          </a:p>
          <a:p>
            <a:pPr algn="ctr"/>
            <a:r>
              <a:rPr lang="ru-RU" sz="2500" dirty="0">
                <a:solidFill>
                  <a:srgbClr val="3FAB3C"/>
                </a:solidFill>
              </a:rPr>
              <a:t>«Разработка системы профессионально-общественной аккредитации образовательных программ сельскохозяйственного профиля в РФ»</a:t>
            </a:r>
          </a:p>
        </p:txBody>
      </p:sp>
      <p:sp>
        <p:nvSpPr>
          <p:cNvPr id="15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96" y="3031616"/>
            <a:ext cx="1444335" cy="866601"/>
          </a:xfrm>
          <a:prstGeom prst="rect">
            <a:avLst/>
          </a:prstGeom>
        </p:spPr>
      </p:pic>
      <p:sp>
        <p:nvSpPr>
          <p:cNvPr id="17" name="object 14"/>
          <p:cNvSpPr/>
          <p:nvPr/>
        </p:nvSpPr>
        <p:spPr>
          <a:xfrm>
            <a:off x="952702" y="601275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pic>
        <p:nvPicPr>
          <p:cNvPr id="19" name="Объект 6"/>
          <p:cNvPicPr>
            <a:picLocks noChangeAspect="1"/>
          </p:cNvPicPr>
          <p:nvPr/>
        </p:nvPicPr>
        <p:blipFill rotWithShape="1">
          <a:blip r:embed="rId4"/>
          <a:srcRect l="17451" t="16953" r="53336" b="77882"/>
          <a:stretch/>
        </p:blipFill>
        <p:spPr bwMode="auto">
          <a:xfrm>
            <a:off x="1204948" y="4020322"/>
            <a:ext cx="2560334" cy="64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УНИВЕРСИТЕТ СЕГОДНЯ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  <p:sp>
        <p:nvSpPr>
          <p:cNvPr id="16" name="object 4"/>
          <p:cNvSpPr/>
          <p:nvPr/>
        </p:nvSpPr>
        <p:spPr>
          <a:xfrm>
            <a:off x="-1" y="-18546"/>
            <a:ext cx="11292289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628649" y="27598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УНИВЕРСИТЕТ СЕГОДНЯ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70346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50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365125"/>
          </a:xfrm>
          <a:prstGeom prst="rect">
            <a:avLst/>
          </a:prstGeom>
        </p:spPr>
        <p:txBody>
          <a:bodyPr/>
          <a:lstStyle/>
          <a:p>
            <a:fld id="{007028C1-70A4-448B-AA55-86C4F67734A3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>
            <a:off x="2806957" y="2454451"/>
            <a:ext cx="2639790" cy="36728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730" y="2407300"/>
            <a:ext cx="2524243" cy="360306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608534" y="767604"/>
            <a:ext cx="144835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dirty="0">
                <a:solidFill>
                  <a:srgbClr val="3FAB3C"/>
                </a:solidFill>
              </a:rPr>
              <a:t>Образовательные программы Университета успешно прошли </a:t>
            </a:r>
          </a:p>
          <a:p>
            <a:pPr algn="ctr"/>
            <a:r>
              <a:rPr lang="ru-RU" sz="2500" dirty="0">
                <a:solidFill>
                  <a:srgbClr val="3FAB3C"/>
                </a:solidFill>
              </a:rPr>
              <a:t>независимую оценку качества образования </a:t>
            </a:r>
          </a:p>
          <a:p>
            <a:pPr algn="ctr"/>
            <a:r>
              <a:rPr lang="ru-RU" sz="2500" dirty="0">
                <a:solidFill>
                  <a:srgbClr val="3FAB3C"/>
                </a:solidFill>
              </a:rPr>
              <a:t>в рамках проекта </a:t>
            </a:r>
          </a:p>
          <a:p>
            <a:pPr algn="ctr"/>
            <a:r>
              <a:rPr lang="ru-RU" sz="2500" dirty="0">
                <a:solidFill>
                  <a:srgbClr val="3FAB3C"/>
                </a:solidFill>
              </a:rPr>
              <a:t>«Федеральный интернет-экзамен в сфере профессионального образования»</a:t>
            </a:r>
            <a:endParaRPr lang="ru-RU" sz="2500" dirty="0"/>
          </a:p>
        </p:txBody>
      </p:sp>
      <p:sp>
        <p:nvSpPr>
          <p:cNvPr id="12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2702" y="601275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УНИВЕРСИТЕТ СЕГОДНЯ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17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365125"/>
          </a:xfrm>
          <a:prstGeom prst="rect">
            <a:avLst/>
          </a:prstGeom>
        </p:spPr>
        <p:txBody>
          <a:bodyPr/>
          <a:lstStyle/>
          <a:p>
            <a:fld id="{007028C1-70A4-448B-AA55-86C4F67734A3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9" name="Рисунок 8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b="3993"/>
          <a:stretch/>
        </p:blipFill>
        <p:spPr>
          <a:xfrm>
            <a:off x="1168748" y="3169024"/>
            <a:ext cx="2120050" cy="2782254"/>
          </a:xfrm>
          <a:prstGeom prst="rect">
            <a:avLst/>
          </a:prstGeom>
        </p:spPr>
      </p:pic>
      <p:pic>
        <p:nvPicPr>
          <p:cNvPr id="12" name="Рисунок 11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32335" r="4136" b="47534"/>
          <a:stretch/>
        </p:blipFill>
        <p:spPr>
          <a:xfrm>
            <a:off x="3687904" y="3549202"/>
            <a:ext cx="6757804" cy="20360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-1608534" y="804422"/>
            <a:ext cx="144835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FAB3C"/>
                </a:solidFill>
              </a:rPr>
              <a:t>Университет признан одним из победителей конкурсного отбора, </a:t>
            </a:r>
          </a:p>
          <a:p>
            <a:pPr algn="ctr"/>
            <a:r>
              <a:rPr lang="ru-RU" sz="2400" dirty="0">
                <a:solidFill>
                  <a:srgbClr val="3FAB3C"/>
                </a:solidFill>
              </a:rPr>
              <a:t>проводимого Комитетом по науке и высшей школе Санкт-Петербурга, </a:t>
            </a:r>
          </a:p>
          <a:p>
            <a:pPr algn="ctr"/>
            <a:r>
              <a:rPr lang="ru-RU" sz="2400" dirty="0">
                <a:solidFill>
                  <a:srgbClr val="3FAB3C"/>
                </a:solidFill>
              </a:rPr>
              <a:t>среди образовательных организаций высшего образования и </a:t>
            </a:r>
          </a:p>
          <a:p>
            <a:pPr algn="ctr"/>
            <a:r>
              <a:rPr lang="ru-RU" sz="2400" dirty="0">
                <a:solidFill>
                  <a:srgbClr val="3FAB3C"/>
                </a:solidFill>
              </a:rPr>
              <a:t>научных организаций в Санкт-Петербурге </a:t>
            </a:r>
          </a:p>
          <a:p>
            <a:pPr algn="ctr"/>
            <a:r>
              <a:rPr lang="ru-RU" sz="2400" dirty="0">
                <a:solidFill>
                  <a:srgbClr val="3FAB3C"/>
                </a:solidFill>
              </a:rPr>
              <a:t>в области управления качеством </a:t>
            </a:r>
          </a:p>
          <a:p>
            <a:pPr algn="ctr"/>
            <a:r>
              <a:rPr lang="ru-RU" sz="2400" dirty="0">
                <a:solidFill>
                  <a:srgbClr val="3FAB3C"/>
                </a:solidFill>
              </a:rPr>
              <a:t>в целях содействия в получении дополнительного профессионального образования</a:t>
            </a:r>
          </a:p>
        </p:txBody>
      </p:sp>
      <p:sp>
        <p:nvSpPr>
          <p:cNvPr id="13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994844" y="6013525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УНИВЕРСИТЕТ СЕГОДНЯ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73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УНИВЕРСИТЕТ СЕГОДНЯ</a:t>
            </a: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365125"/>
          </a:xfrm>
          <a:prstGeom prst="rect">
            <a:avLst/>
          </a:prstGeom>
        </p:spPr>
        <p:txBody>
          <a:bodyPr/>
          <a:lstStyle/>
          <a:p>
            <a:fld id="{007028C1-70A4-448B-AA55-86C4F67734A3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1104059" y="3231146"/>
            <a:ext cx="121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FAB3C"/>
                </a:solidFill>
              </a:rPr>
              <a:t>7 000 </a:t>
            </a:r>
            <a:endParaRPr lang="ru-RU" sz="2800" dirty="0">
              <a:solidFill>
                <a:srgbClr val="3FAB3C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83371" y="3666875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студентов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623469" y="3235624"/>
            <a:ext cx="121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FAB3C"/>
                </a:solidFill>
              </a:rPr>
              <a:t>396</a:t>
            </a:r>
            <a:endParaRPr lang="ru-RU" sz="2800" dirty="0">
              <a:solidFill>
                <a:srgbClr val="3FAB3C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070586" y="3686108"/>
            <a:ext cx="1998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преподавателей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161285" y="3185126"/>
            <a:ext cx="121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FAB3C"/>
                </a:solidFill>
              </a:rPr>
              <a:t>22</a:t>
            </a:r>
            <a:endParaRPr lang="ru-RU" sz="2800" dirty="0">
              <a:solidFill>
                <a:srgbClr val="3FAB3C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503850" y="3686040"/>
            <a:ext cx="19215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научные школы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720054" y="1019844"/>
            <a:ext cx="121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FAB3C"/>
                </a:solidFill>
              </a:rPr>
              <a:t>8</a:t>
            </a:r>
            <a:endParaRPr lang="ru-RU" sz="2800" dirty="0">
              <a:solidFill>
                <a:srgbClr val="3FAB3C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2767136" y="1425837"/>
            <a:ext cx="2566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FAB3C"/>
                </a:solidFill>
              </a:rPr>
              <a:t>факультетов</a:t>
            </a:r>
          </a:p>
          <a:p>
            <a:pPr algn="ctr"/>
            <a:endParaRPr lang="ru-RU" sz="2400" dirty="0">
              <a:solidFill>
                <a:srgbClr val="3FAB3C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084974" y="985786"/>
            <a:ext cx="29272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FAB3C"/>
                </a:solidFill>
              </a:rPr>
              <a:t>Калининградский филиал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304304" y="960984"/>
            <a:ext cx="2927211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3FAB3C"/>
                </a:solidFill>
              </a:rPr>
              <a:t>Колледж</a:t>
            </a:r>
            <a:endParaRPr lang="en-US" sz="2800" dirty="0">
              <a:solidFill>
                <a:srgbClr val="3FAB3C"/>
              </a:solidFill>
            </a:endParaRPr>
          </a:p>
          <a:p>
            <a:pPr algn="ctr"/>
            <a:endParaRPr lang="en-US" sz="500" dirty="0">
              <a:solidFill>
                <a:srgbClr val="00B050"/>
              </a:solidFill>
            </a:endParaRPr>
          </a:p>
          <a:p>
            <a:pPr algn="ctr"/>
            <a:r>
              <a:rPr lang="en-US" sz="2000" dirty="0"/>
              <a:t>(</a:t>
            </a:r>
            <a:r>
              <a:rPr lang="ru-RU" sz="2000" dirty="0"/>
              <a:t>на правах </a:t>
            </a:r>
          </a:p>
          <a:p>
            <a:pPr algn="ctr"/>
            <a:r>
              <a:rPr lang="ru-RU" sz="2000" dirty="0"/>
              <a:t>факультета среднего профессионального образования</a:t>
            </a:r>
            <a:r>
              <a:rPr lang="en-US" sz="2000" dirty="0"/>
              <a:t>) </a:t>
            </a:r>
            <a:endParaRPr lang="ru-RU" sz="20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7450560" y="985205"/>
            <a:ext cx="4239834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3FAB3C"/>
                </a:solidFill>
              </a:rPr>
              <a:t>Академия </a:t>
            </a:r>
          </a:p>
          <a:p>
            <a:pPr algn="ctr"/>
            <a:r>
              <a:rPr lang="ru-RU" sz="2400" dirty="0">
                <a:solidFill>
                  <a:srgbClr val="3FAB3C"/>
                </a:solidFill>
              </a:rPr>
              <a:t>менеджмента и</a:t>
            </a:r>
          </a:p>
          <a:p>
            <a:pPr algn="ctr"/>
            <a:r>
              <a:rPr lang="ru-RU" sz="2400" dirty="0">
                <a:solidFill>
                  <a:srgbClr val="3FAB3C"/>
                </a:solidFill>
              </a:rPr>
              <a:t>агробизнеса</a:t>
            </a:r>
          </a:p>
          <a:p>
            <a:pPr algn="ctr"/>
            <a:endParaRPr lang="en-US" sz="500" dirty="0"/>
          </a:p>
          <a:p>
            <a:pPr algn="ctr"/>
            <a:r>
              <a:rPr lang="ru-RU" sz="2000" dirty="0"/>
              <a:t>(дополнительное </a:t>
            </a:r>
          </a:p>
          <a:p>
            <a:pPr algn="ctr"/>
            <a:r>
              <a:rPr lang="ru-RU" sz="2000" dirty="0"/>
              <a:t>профессиональное</a:t>
            </a:r>
          </a:p>
          <a:p>
            <a:pPr algn="ctr"/>
            <a:r>
              <a:rPr lang="ru-RU" sz="2000" dirty="0"/>
              <a:t>образование)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8398059" y="4314999"/>
            <a:ext cx="25852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FAB3C"/>
                </a:solidFill>
              </a:rPr>
              <a:t>500 000</a:t>
            </a:r>
            <a:endParaRPr lang="ru-RU" sz="2800" dirty="0">
              <a:solidFill>
                <a:srgbClr val="3FAB3C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804924" y="4749834"/>
            <a:ext cx="2356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основные образовательные программы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873619" y="3216747"/>
            <a:ext cx="121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FAB3C"/>
                </a:solidFill>
              </a:rPr>
              <a:t>3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7706094" y="3661191"/>
            <a:ext cx="29208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диссертационных совета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123654" y="4257150"/>
            <a:ext cx="121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3FAB3C"/>
                </a:solidFill>
              </a:rPr>
              <a:t>3 000</a:t>
            </a:r>
            <a:r>
              <a:rPr lang="en-US" sz="2800" dirty="0">
                <a:solidFill>
                  <a:srgbClr val="3FAB3C"/>
                </a:solidFill>
              </a:rPr>
              <a:t> </a:t>
            </a:r>
            <a:endParaRPr lang="ru-RU" sz="2800" dirty="0">
              <a:solidFill>
                <a:srgbClr val="3FAB3C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71915" y="4749834"/>
            <a:ext cx="2763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мест в общежитиях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3720054" y="4249768"/>
            <a:ext cx="121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FAB3C"/>
                </a:solidFill>
              </a:rPr>
              <a:t>6</a:t>
            </a:r>
            <a:r>
              <a:rPr lang="ru-RU" sz="2800" dirty="0">
                <a:solidFill>
                  <a:srgbClr val="3FAB3C"/>
                </a:solidFill>
              </a:rPr>
              <a:t>4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926411" y="4749834"/>
            <a:ext cx="2256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экземпляров в фонде библиотеки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5161876" y="4697736"/>
            <a:ext cx="27053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дополнительных </a:t>
            </a:r>
          </a:p>
          <a:p>
            <a:pPr algn="ctr"/>
            <a:r>
              <a:rPr lang="ru-RU" sz="2000" dirty="0"/>
              <a:t>профессиональных</a:t>
            </a:r>
          </a:p>
          <a:p>
            <a:pPr algn="ctr"/>
            <a:r>
              <a:rPr lang="ru-RU" sz="2000" dirty="0"/>
              <a:t>образовательных</a:t>
            </a:r>
          </a:p>
          <a:p>
            <a:pPr algn="ctr"/>
            <a:r>
              <a:rPr lang="ru-RU" sz="2000" dirty="0"/>
              <a:t> программ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161285" y="4282353"/>
            <a:ext cx="1219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3FAB3C"/>
                </a:solidFill>
              </a:rPr>
              <a:t>55</a:t>
            </a:r>
            <a:endParaRPr lang="ru-RU" sz="2800" dirty="0">
              <a:solidFill>
                <a:srgbClr val="3FAB3C"/>
              </a:solidFill>
            </a:endParaRPr>
          </a:p>
        </p:txBody>
      </p:sp>
      <p:sp>
        <p:nvSpPr>
          <p:cNvPr id="63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4"/>
          <p:cNvSpPr/>
          <p:nvPr/>
        </p:nvSpPr>
        <p:spPr>
          <a:xfrm>
            <a:off x="952702" y="601275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14"/>
          <p:cNvSpPr/>
          <p:nvPr/>
        </p:nvSpPr>
        <p:spPr>
          <a:xfrm>
            <a:off x="986362" y="3186681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37" name="object 14"/>
          <p:cNvSpPr/>
          <p:nvPr/>
        </p:nvSpPr>
        <p:spPr>
          <a:xfrm>
            <a:off x="960787" y="417653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32" name="Прямоугольник 31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33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0" y="-23653"/>
            <a:ext cx="11266488" cy="6337299"/>
          </a:xfrm>
          <a:prstGeom prst="rect">
            <a:avLst/>
          </a:prstGeom>
          <a:solidFill>
            <a:srgbClr val="3FAB3C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  <a:p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1" name="object 14"/>
          <p:cNvSpPr/>
          <p:nvPr/>
        </p:nvSpPr>
        <p:spPr>
          <a:xfrm>
            <a:off x="952702" y="601275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"/>
          <p:cNvSpPr/>
          <p:nvPr/>
        </p:nvSpPr>
        <p:spPr>
          <a:xfrm>
            <a:off x="8562202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8633640" y="5937190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rgbClr val="3FAB3C"/>
                </a:solidFill>
              </a:rPr>
              <a:t>спбгау</a:t>
            </a:r>
            <a:r>
              <a:rPr lang="en-US" sz="2000" dirty="0">
                <a:solidFill>
                  <a:srgbClr val="3FAB3C"/>
                </a:solidFill>
              </a:rPr>
              <a:t>.</a:t>
            </a:r>
            <a:r>
              <a:rPr lang="ru-RU" sz="2000" dirty="0" err="1">
                <a:solidFill>
                  <a:srgbClr val="3FAB3C"/>
                </a:solidFill>
              </a:rPr>
              <a:t>ру</a:t>
            </a:r>
            <a:endParaRPr lang="ru-RU" sz="2000" dirty="0">
              <a:solidFill>
                <a:srgbClr val="3FAB3C"/>
              </a:solidFill>
            </a:endParaRPr>
          </a:p>
        </p:txBody>
      </p:sp>
      <p:sp>
        <p:nvSpPr>
          <p:cNvPr id="36" name="object 4"/>
          <p:cNvSpPr/>
          <p:nvPr/>
        </p:nvSpPr>
        <p:spPr>
          <a:xfrm>
            <a:off x="0" y="-35745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Прямоугольник 13"/>
          <p:cNvSpPr/>
          <p:nvPr/>
        </p:nvSpPr>
        <p:spPr>
          <a:xfrm>
            <a:off x="677919" y="951676"/>
            <a:ext cx="99106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dirty="0">
                <a:solidFill>
                  <a:schemeClr val="bg1"/>
                </a:solidFill>
              </a:rPr>
              <a:t>Образовательные программы, реализуемые в университете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97521" y="2408664"/>
            <a:ext cx="2356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основных образовательных программ,</a:t>
            </a:r>
          </a:p>
          <a:p>
            <a:r>
              <a:rPr lang="ru-RU" sz="2200" dirty="0">
                <a:solidFill>
                  <a:schemeClr val="bg1"/>
                </a:solidFill>
              </a:rPr>
              <a:t>среди которых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859544" y="1806399"/>
            <a:ext cx="121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6</a:t>
            </a:r>
            <a:r>
              <a:rPr lang="ru-RU" sz="4400" dirty="0">
                <a:solidFill>
                  <a:schemeClr val="bg1"/>
                </a:solidFill>
              </a:rPr>
              <a:t>4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281950" y="2473777"/>
            <a:ext cx="35814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  </a:t>
            </a:r>
            <a:r>
              <a:rPr lang="ru-RU" sz="2200" dirty="0" err="1">
                <a:solidFill>
                  <a:schemeClr val="bg1"/>
                </a:solidFill>
              </a:rPr>
              <a:t>бакалавриат</a:t>
            </a: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866642" y="2329116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24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380700" y="1612132"/>
            <a:ext cx="7010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среднее профессиональное</a:t>
            </a:r>
          </a:p>
          <a:p>
            <a:r>
              <a:rPr lang="ru-RU" sz="2200" dirty="0">
                <a:solidFill>
                  <a:schemeClr val="bg1"/>
                </a:solidFill>
              </a:rPr>
              <a:t>образование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7058791" y="169883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3</a:t>
            </a:r>
            <a:r>
              <a:rPr lang="en-US" sz="3200" dirty="0">
                <a:solidFill>
                  <a:srgbClr val="3FAB3C"/>
                </a:solidFill>
              </a:rPr>
              <a:t> </a:t>
            </a:r>
            <a:endParaRPr lang="ru-RU" sz="3200" dirty="0">
              <a:solidFill>
                <a:srgbClr val="3FAB3C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353737" y="3115102"/>
            <a:ext cx="35814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ru-RU" sz="2200" dirty="0">
                <a:solidFill>
                  <a:schemeClr val="bg1"/>
                </a:solidFill>
              </a:rPr>
              <a:t>магистратура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879286" y="3013166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15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380700" y="3631229"/>
            <a:ext cx="3825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аспирантура по </a:t>
            </a:r>
          </a:p>
          <a:p>
            <a:r>
              <a:rPr lang="ru-RU" sz="2200" dirty="0">
                <a:solidFill>
                  <a:schemeClr val="bg1"/>
                </a:solidFill>
              </a:rPr>
              <a:t>научным специальностям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879286" y="3697217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</a:t>
            </a:r>
            <a:r>
              <a:rPr lang="ru-RU" sz="32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rgbClr val="3FAB3C"/>
                </a:solidFill>
              </a:rPr>
              <a:t> </a:t>
            </a:r>
            <a:endParaRPr lang="ru-RU" sz="2400" dirty="0">
              <a:solidFill>
                <a:srgbClr val="3FAB3C"/>
              </a:solidFill>
            </a:endParaRPr>
          </a:p>
        </p:txBody>
      </p:sp>
      <p:cxnSp>
        <p:nvCxnSpPr>
          <p:cNvPr id="47" name="Соединительная линия уступом 46"/>
          <p:cNvCxnSpPr/>
          <p:nvPr/>
        </p:nvCxnSpPr>
        <p:spPr>
          <a:xfrm flipV="1">
            <a:off x="4103906" y="1998577"/>
            <a:ext cx="2771659" cy="1880901"/>
          </a:xfrm>
          <a:prstGeom prst="bentConnector3">
            <a:avLst>
              <a:gd name="adj1" fmla="val 68092"/>
            </a:avLst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Соединительная линия уступом 47"/>
          <p:cNvCxnSpPr>
            <a:endCxn id="39" idx="1"/>
          </p:cNvCxnSpPr>
          <p:nvPr/>
        </p:nvCxnSpPr>
        <p:spPr>
          <a:xfrm flipV="1">
            <a:off x="4126825" y="2621504"/>
            <a:ext cx="2739817" cy="1439014"/>
          </a:xfrm>
          <a:prstGeom prst="bentConnector3">
            <a:avLst>
              <a:gd name="adj1" fmla="val 76915"/>
            </a:avLst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48"/>
          <p:cNvCxnSpPr>
            <a:endCxn id="44" idx="1"/>
          </p:cNvCxnSpPr>
          <p:nvPr/>
        </p:nvCxnSpPr>
        <p:spPr>
          <a:xfrm flipV="1">
            <a:off x="4100185" y="3305554"/>
            <a:ext cx="2779101" cy="939017"/>
          </a:xfrm>
          <a:prstGeom prst="bentConnector3">
            <a:avLst>
              <a:gd name="adj1" fmla="val 86352"/>
            </a:avLst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Соединительная линия уступом 53"/>
          <p:cNvCxnSpPr>
            <a:endCxn id="46" idx="1"/>
          </p:cNvCxnSpPr>
          <p:nvPr/>
        </p:nvCxnSpPr>
        <p:spPr>
          <a:xfrm flipV="1">
            <a:off x="4103906" y="3989605"/>
            <a:ext cx="2775380" cy="457133"/>
          </a:xfrm>
          <a:prstGeom prst="bentConnector3">
            <a:avLst>
              <a:gd name="adj1" fmla="val 94638"/>
            </a:avLst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6" name="Прямоугольник 55"/>
          <p:cNvSpPr/>
          <p:nvPr/>
        </p:nvSpPr>
        <p:spPr>
          <a:xfrm>
            <a:off x="934534" y="1810884"/>
            <a:ext cx="511771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55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ru-RU" sz="2200" dirty="0">
                <a:solidFill>
                  <a:schemeClr val="bg1"/>
                </a:solidFill>
              </a:rPr>
              <a:t>дополнительных </a:t>
            </a:r>
          </a:p>
          <a:p>
            <a:r>
              <a:rPr lang="ru-RU" sz="2200" dirty="0">
                <a:solidFill>
                  <a:schemeClr val="bg1"/>
                </a:solidFill>
              </a:rPr>
              <a:t>профессиональных </a:t>
            </a:r>
          </a:p>
          <a:p>
            <a:r>
              <a:rPr lang="ru-RU" sz="2200" dirty="0">
                <a:solidFill>
                  <a:schemeClr val="bg1"/>
                </a:solidFill>
              </a:rPr>
              <a:t>образовательных</a:t>
            </a:r>
          </a:p>
          <a:p>
            <a:r>
              <a:rPr lang="ru-RU" sz="2200" dirty="0">
                <a:solidFill>
                  <a:schemeClr val="bg1"/>
                </a:solidFill>
              </a:rPr>
              <a:t>программ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521457" y="2133084"/>
            <a:ext cx="415179" cy="131954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0" y="4835262"/>
            <a:ext cx="112664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</a:rPr>
              <a:t>Университет обеспечивает подготовку кадров высшей квалификации, 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</a:rPr>
              <a:t>опираясь на существующие научные школы и традиции преподавания и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</a:rPr>
              <a:t> тесно взаимодействуя с компаниями-работодателями</a:t>
            </a:r>
          </a:p>
        </p:txBody>
      </p:sp>
      <p:sp>
        <p:nvSpPr>
          <p:cNvPr id="61" name="Пятиугольник 60"/>
          <p:cNvSpPr/>
          <p:nvPr/>
        </p:nvSpPr>
        <p:spPr>
          <a:xfrm>
            <a:off x="3409692" y="2127104"/>
            <a:ext cx="415179" cy="131954"/>
          </a:xfrm>
          <a:prstGeom prst="homePlat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8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276999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3FAB3C"/>
                </a:solidFill>
                <a:latin typeface="+mn-lt"/>
              </a:rPr>
              <a:t>УНИВЕРСИТЕТ СЕГОДНЯ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984" y="93666"/>
            <a:ext cx="1568271" cy="5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69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/>
          <p:nvPr/>
        </p:nvSpPr>
        <p:spPr>
          <a:xfrm>
            <a:off x="0" y="327"/>
            <a:ext cx="11266488" cy="747818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298055" y="5978807"/>
            <a:ext cx="2743200" cy="365125"/>
          </a:xfrm>
          <a:prstGeom prst="rect">
            <a:avLst/>
          </a:prstGeom>
        </p:spPr>
        <p:txBody>
          <a:bodyPr/>
          <a:lstStyle/>
          <a:p>
            <a:fld id="{007028C1-70A4-448B-AA55-86C4F67734A3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62" name="object 14"/>
          <p:cNvSpPr/>
          <p:nvPr/>
        </p:nvSpPr>
        <p:spPr>
          <a:xfrm>
            <a:off x="952702" y="6012756"/>
            <a:ext cx="9132032" cy="60445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63" name="object 4"/>
          <p:cNvSpPr/>
          <p:nvPr/>
        </p:nvSpPr>
        <p:spPr>
          <a:xfrm>
            <a:off x="8581484" y="6000594"/>
            <a:ext cx="1573692" cy="336706"/>
          </a:xfrm>
          <a:custGeom>
            <a:avLst/>
            <a:gdLst/>
            <a:ahLst/>
            <a:cxnLst/>
            <a:rect l="l" t="t" r="r" b="b"/>
            <a:pathLst>
              <a:path w="5904230" h="546735">
                <a:moveTo>
                  <a:pt x="0" y="546181"/>
                </a:moveTo>
                <a:lnTo>
                  <a:pt x="0" y="0"/>
                </a:lnTo>
                <a:lnTo>
                  <a:pt x="5903852" y="0"/>
                </a:lnTo>
                <a:lnTo>
                  <a:pt x="5903852" y="546181"/>
                </a:lnTo>
                <a:lnTo>
                  <a:pt x="0" y="546181"/>
                </a:lnTo>
                <a:close/>
              </a:path>
            </a:pathLst>
          </a:custGeom>
          <a:solidFill>
            <a:srgbClr val="3FAB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Прямоугольник 35"/>
          <p:cNvSpPr/>
          <p:nvPr/>
        </p:nvSpPr>
        <p:spPr>
          <a:xfrm>
            <a:off x="3878251" y="2698344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 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42974" y="806654"/>
            <a:ext cx="97805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dirty="0">
                <a:solidFill>
                  <a:srgbClr val="3FAB3C"/>
                </a:solidFill>
              </a:rPr>
              <a:t>Аграрная олимпиада </a:t>
            </a:r>
            <a:r>
              <a:rPr lang="ru-RU" sz="2700" dirty="0" err="1">
                <a:solidFill>
                  <a:srgbClr val="3FAB3C"/>
                </a:solidFill>
              </a:rPr>
              <a:t>СПбГАУ</a:t>
            </a:r>
            <a:r>
              <a:rPr lang="ru-RU" sz="2700" dirty="0">
                <a:solidFill>
                  <a:srgbClr val="3FAB3C"/>
                </a:solidFill>
              </a:rPr>
              <a:t> для школьников – </a:t>
            </a:r>
          </a:p>
          <a:p>
            <a:pPr algn="ctr"/>
            <a:r>
              <a:rPr lang="ru-RU" sz="2700" dirty="0">
                <a:solidFill>
                  <a:srgbClr val="3FAB3C"/>
                </a:solidFill>
              </a:rPr>
              <a:t>это уникальный образовательный проект, направленный на:</a:t>
            </a:r>
            <a:r>
              <a:rPr lang="en-US" sz="2700" dirty="0">
                <a:solidFill>
                  <a:srgbClr val="3FAB3C"/>
                </a:solidFill>
              </a:rPr>
              <a:t> </a:t>
            </a:r>
            <a:endParaRPr lang="ru-RU" sz="2700" dirty="0">
              <a:solidFill>
                <a:srgbClr val="3FAB3C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00239" y="1862663"/>
            <a:ext cx="18764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Предметы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46336" y="3270084"/>
            <a:ext cx="12704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Биология</a:t>
            </a:r>
            <a:endParaRPr lang="ru-RU" sz="2400" dirty="0">
              <a:solidFill>
                <a:srgbClr val="3FAB3C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630280" y="3270084"/>
            <a:ext cx="1069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Физика</a:t>
            </a:r>
            <a:endParaRPr lang="ru-RU" sz="2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605110" y="3274558"/>
            <a:ext cx="21276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Обществознание</a:t>
            </a:r>
            <a:endParaRPr lang="ru-RU" sz="2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497766" y="4013734"/>
            <a:ext cx="3962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Количество участников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2357551" y="4611624"/>
            <a:ext cx="16042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2009/201</a:t>
            </a:r>
            <a:r>
              <a:rPr lang="en-US" dirty="0"/>
              <a:t>7</a:t>
            </a:r>
            <a:r>
              <a:rPr lang="en-US" dirty="0">
                <a:solidFill>
                  <a:srgbClr val="00B050"/>
                </a:solidFill>
              </a:rPr>
              <a:t> 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266799" y="4445865"/>
            <a:ext cx="12192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dirty="0">
                <a:solidFill>
                  <a:srgbClr val="3FAB3C"/>
                </a:solidFill>
              </a:rPr>
              <a:t>2 000</a:t>
            </a:r>
            <a:r>
              <a:rPr lang="en-US" sz="3400" dirty="0">
                <a:solidFill>
                  <a:srgbClr val="3FAB3C"/>
                </a:solidFill>
              </a:rPr>
              <a:t> </a:t>
            </a:r>
            <a:endParaRPr lang="ru-RU" sz="3400" dirty="0">
              <a:solidFill>
                <a:srgbClr val="3FAB3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6" y="2403269"/>
            <a:ext cx="952119" cy="940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7" t="5317" r="8312" b="18244"/>
          <a:stretch/>
        </p:blipFill>
        <p:spPr>
          <a:xfrm>
            <a:off x="3008205" y="2375744"/>
            <a:ext cx="905990" cy="907375"/>
          </a:xfrm>
          <a:prstGeom prst="rect">
            <a:avLst/>
          </a:prstGeom>
        </p:spPr>
      </p:pic>
      <p:pic>
        <p:nvPicPr>
          <p:cNvPr id="9" name="Рисунок 8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782" y="2330414"/>
            <a:ext cx="1032822" cy="103282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5154803"/>
            <a:ext cx="112664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000" dirty="0"/>
          </a:p>
          <a:p>
            <a:pPr algn="ctr"/>
            <a:r>
              <a:rPr lang="ru-RU" sz="2200" dirty="0">
                <a:solidFill>
                  <a:srgbClr val="3FAB3C"/>
                </a:solidFill>
              </a:rPr>
              <a:t>Для призеров олимпиады предусмотрены льготы при поступлении в университет</a:t>
            </a:r>
            <a:endParaRPr lang="en-US" sz="2200" dirty="0">
              <a:solidFill>
                <a:srgbClr val="3FAB3C"/>
              </a:solidFill>
            </a:endParaRPr>
          </a:p>
        </p:txBody>
      </p:sp>
      <p:sp>
        <p:nvSpPr>
          <p:cNvPr id="27" name="object 14"/>
          <p:cNvSpPr/>
          <p:nvPr/>
        </p:nvSpPr>
        <p:spPr>
          <a:xfrm>
            <a:off x="502210" y="3814577"/>
            <a:ext cx="3872492" cy="49222"/>
          </a:xfrm>
          <a:custGeom>
            <a:avLst/>
            <a:gdLst/>
            <a:ahLst/>
            <a:cxnLst/>
            <a:rect l="l" t="t" r="r" b="b"/>
            <a:pathLst>
              <a:path w="7200265">
                <a:moveTo>
                  <a:pt x="0" y="0"/>
                </a:moveTo>
                <a:lnTo>
                  <a:pt x="7199998" y="0"/>
                </a:lnTo>
              </a:path>
            </a:pathLst>
          </a:custGeom>
          <a:ln w="9525">
            <a:solidFill>
              <a:srgbClr val="38B54A"/>
            </a:solidFill>
          </a:ln>
        </p:spPr>
        <p:txBody>
          <a:bodyPr wrap="square" lIns="0" tIns="0" rIns="0" bIns="0" rtlCol="0"/>
          <a:lstStyle/>
          <a:p>
            <a:r>
              <a:rPr lang="en-US" dirty="0"/>
              <a:t> </a:t>
            </a:r>
            <a:endParaRPr/>
          </a:p>
        </p:txBody>
      </p:sp>
      <p:sp>
        <p:nvSpPr>
          <p:cNvPr id="34" name="Прямоугольник 33"/>
          <p:cNvSpPr/>
          <p:nvPr/>
        </p:nvSpPr>
        <p:spPr>
          <a:xfrm>
            <a:off x="4760538" y="1771237"/>
            <a:ext cx="6082570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8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/>
              <a:t>повышение интереса школьников к глубокому и прочному овладению знаниями в аграрной сфере,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5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/>
              <a:t>выявление и поддержка учащихся, проявляющих интерес к изучению агробиологии, агрофизики и смежным наукам,</a:t>
            </a:r>
          </a:p>
          <a:p>
            <a:pPr algn="just"/>
            <a:endParaRPr lang="ru-RU" sz="5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/>
              <a:t>развитие творческой инициативы школьников,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ru-RU" sz="5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/>
              <a:t>привлечение их к исследовательской деятельности,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500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ru-RU" sz="2000" dirty="0"/>
              <a:t>популяризация научных знаний среди школьников</a:t>
            </a:r>
            <a:r>
              <a:rPr lang="en-US" sz="2000" dirty="0"/>
              <a:t>. 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628649" y="46471"/>
            <a:ext cx="4489615" cy="5631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1"/>
                </a:solidFill>
                <a:latin typeface="+mn-lt"/>
              </a:rPr>
              <a:t>УНИВЕРСИТЕТ СЕГОДНЯ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8679076" y="5943822"/>
            <a:ext cx="1447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chemeClr val="bg1"/>
                </a:solidFill>
              </a:rPr>
              <a:t>спбгау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r>
              <a:rPr lang="ru-RU" sz="2000" dirty="0" err="1">
                <a:solidFill>
                  <a:schemeClr val="bg1"/>
                </a:solidFill>
              </a:rPr>
              <a:t>ру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85" y="89219"/>
            <a:ext cx="1561270" cy="5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26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7758</TotalTime>
  <Words>1548</Words>
  <Application>Microsoft Office PowerPoint</Application>
  <PresentationFormat>Произвольный</PresentationFormat>
  <Paragraphs>582</Paragraphs>
  <Slides>30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А. Говор</dc:creator>
  <cp:lastModifiedBy>Иван П. Милованов</cp:lastModifiedBy>
  <cp:revision>727</cp:revision>
  <cp:lastPrinted>2018-01-18T10:55:59Z</cp:lastPrinted>
  <dcterms:created xsi:type="dcterms:W3CDTF">2017-09-12T10:29:34Z</dcterms:created>
  <dcterms:modified xsi:type="dcterms:W3CDTF">2020-10-06T11:25:48Z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2017-09-12T00:00:00Z</vt:filetime>
  </property>
  <property fmtid="{D5CDD505-2E9C-101B-9397-08002B2CF9AE}" pid="3" name="LastSaved">
    <vt:filetime>2017-09-12T00:00:00Z</vt:filetime>
  </property>
</Properties>
</file>